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3" r:id="rId7"/>
    <p:sldId id="262" r:id="rId8"/>
    <p:sldId id="264" r:id="rId9"/>
    <p:sldId id="265" r:id="rId10"/>
    <p:sldId id="266" r:id="rId11"/>
    <p:sldId id="267" r:id="rId12"/>
    <p:sldId id="268" r:id="rId13"/>
    <p:sldId id="269" r:id="rId14"/>
    <p:sldId id="270"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7" autoAdjust="0"/>
    <p:restoredTop sz="87791" autoAdjust="0"/>
  </p:normalViewPr>
  <p:slideViewPr>
    <p:cSldViewPr snapToGrid="0">
      <p:cViewPr varScale="1">
        <p:scale>
          <a:sx n="101" d="100"/>
          <a:sy n="101" d="100"/>
        </p:scale>
        <p:origin x="2136" y="96"/>
      </p:cViewPr>
      <p:guideLst>
        <p:guide orient="horz" pos="2160"/>
        <p:guide pos="2880"/>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234DE-9409-F441-8765-1309923B1CA6}" type="datetimeFigureOut">
              <a:rPr lang="en-US" smtClean="0"/>
              <a:t>9/21/2018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55067-A712-8D4A-90D2-820756BE1B9D}" type="slidenum">
              <a:rPr lang="en-US" smtClean="0"/>
              <a:t>‹#›</a:t>
            </a:fld>
            <a:endParaRPr lang="en-US"/>
          </a:p>
        </p:txBody>
      </p:sp>
    </p:spTree>
    <p:extLst>
      <p:ext uri="{BB962C8B-B14F-4D97-AF65-F5344CB8AC3E}">
        <p14:creationId xmlns:p14="http://schemas.microsoft.com/office/powerpoint/2010/main" val="144075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escp@contacts.bham.ac.u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istc.redcap.bham.ac.uk/surveys/?s=CCPP74RTH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stc.redcap.bham.ac.uk/surveys/?s=CCPP74RTH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FF0000"/>
                </a:solidFill>
                <a:effectLst/>
                <a:latin typeface="+mn-lt"/>
                <a:ea typeface="+mn-ea"/>
                <a:cs typeface="+mn-cs"/>
              </a:rPr>
              <a:t>Please feel free to present your data and the template slides to your unit. We are also keen for collaborators to present at regional and national conferences, however to avoid duplication please contact us at </a:t>
            </a:r>
            <a:r>
              <a:rPr lang="en-GB" sz="2000" b="1" u="sng" kern="1200" dirty="0" smtClean="0">
                <a:solidFill>
                  <a:srgbClr val="FF0000"/>
                </a:solidFill>
                <a:effectLst/>
                <a:latin typeface="+mn-lt"/>
                <a:ea typeface="+mn-ea"/>
                <a:cs typeface="+mn-cs"/>
                <a:hlinkClick r:id="rId3"/>
              </a:rPr>
              <a:t>&lt;escp@contacts.bham.ac.uk&gt;</a:t>
            </a:r>
            <a:r>
              <a:rPr lang="en-GB" sz="2000" b="1" kern="1200" dirty="0" smtClean="0">
                <a:solidFill>
                  <a:srgbClr val="FF0000"/>
                </a:solidFill>
                <a:effectLst/>
                <a:latin typeface="+mn-lt"/>
                <a:ea typeface="+mn-ea"/>
                <a:cs typeface="+mn-cs"/>
              </a:rPr>
              <a:t> first to avoid any duplication in abstract submissions. To help us keep track of local and national presentations, we would be very grateful if you please complete our brief feedback survey once you have presented the data/slides: </a:t>
            </a:r>
            <a:r>
              <a:rPr lang="en-GB" sz="2000" b="1" u="sng" kern="1200" dirty="0" smtClean="0">
                <a:solidFill>
                  <a:srgbClr val="FF0000"/>
                </a:solidFill>
                <a:effectLst/>
                <a:latin typeface="+mn-lt"/>
                <a:ea typeface="+mn-ea"/>
                <a:cs typeface="+mn-cs"/>
                <a:hlinkClick r:id="rId4"/>
              </a:rPr>
              <a:t>https://bistc.redcap.bham.ac.uk/surveys/?s=CCPP74RTH8</a:t>
            </a:r>
            <a:r>
              <a:rPr lang="en-GB" sz="2000" b="1" kern="1200" dirty="0" smtClean="0">
                <a:solidFill>
                  <a:srgbClr val="FF0000"/>
                </a:solidFill>
                <a:effectLst/>
                <a:latin typeface="+mn-lt"/>
                <a:ea typeface="+mn-ea"/>
                <a:cs typeface="+mn-cs"/>
              </a:rPr>
              <a:t>. We would be very interested in your feedback!</a:t>
            </a:r>
          </a:p>
          <a:p>
            <a:endParaRPr lang="en-GB" sz="2000" b="1" dirty="0">
              <a:solidFill>
                <a:srgbClr val="FF0000"/>
              </a:solidFill>
            </a:endParaRPr>
          </a:p>
        </p:txBody>
      </p:sp>
      <p:sp>
        <p:nvSpPr>
          <p:cNvPr id="4" name="Slide Number Placeholder 3"/>
          <p:cNvSpPr>
            <a:spLocks noGrp="1"/>
          </p:cNvSpPr>
          <p:nvPr>
            <p:ph type="sldNum" sz="quarter" idx="10"/>
          </p:nvPr>
        </p:nvSpPr>
        <p:spPr/>
        <p:txBody>
          <a:bodyPr/>
          <a:lstStyle/>
          <a:p>
            <a:fld id="{B8B55067-A712-8D4A-90D2-820756BE1B9D}" type="slidenum">
              <a:rPr lang="en-US" smtClean="0"/>
              <a:t>1</a:t>
            </a:fld>
            <a:endParaRPr lang="en-US"/>
          </a:p>
        </p:txBody>
      </p:sp>
    </p:spTree>
    <p:extLst>
      <p:ext uri="{BB962C8B-B14F-4D97-AF65-F5344CB8AC3E}">
        <p14:creationId xmlns:p14="http://schemas.microsoft.com/office/powerpoint/2010/main" val="45339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Full details are available in the published Colorectal Disease special edition, available at: </a:t>
            </a: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onlinelibrary.wiley.com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loi</a:t>
            </a:r>
            <a:r>
              <a:rPr lang="en-US" sz="1200" kern="1200" dirty="0" smtClean="0">
                <a:solidFill>
                  <a:schemeClr val="tx1"/>
                </a:solidFill>
                <a:effectLst/>
                <a:latin typeface="+mn-lt"/>
                <a:ea typeface="+mn-ea"/>
                <a:cs typeface="+mn-cs"/>
              </a:rPr>
              <a:t>/14631318</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B8B55067-A712-8D4A-90D2-820756BE1B9D}" type="slidenum">
              <a:rPr lang="en-US" smtClean="0"/>
              <a:t>10</a:t>
            </a:fld>
            <a:endParaRPr lang="en-US"/>
          </a:p>
        </p:txBody>
      </p:sp>
    </p:spTree>
    <p:extLst>
      <p:ext uri="{BB962C8B-B14F-4D97-AF65-F5344CB8AC3E}">
        <p14:creationId xmlns:p14="http://schemas.microsoft.com/office/powerpoint/2010/main" val="397398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Full details are available in the published Colorectal Disease special edition, available at: </a:t>
            </a: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onlinelibrary.wiley.com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loi</a:t>
            </a:r>
            <a:r>
              <a:rPr lang="en-US" sz="1200" kern="1200" dirty="0" smtClean="0">
                <a:solidFill>
                  <a:schemeClr val="tx1"/>
                </a:solidFill>
                <a:effectLst/>
                <a:latin typeface="+mn-lt"/>
                <a:ea typeface="+mn-ea"/>
                <a:cs typeface="+mn-cs"/>
              </a:rPr>
              <a:t>/14631318</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B8B55067-A712-8D4A-90D2-820756BE1B9D}" type="slidenum">
              <a:rPr lang="en-US" smtClean="0"/>
              <a:t>11</a:t>
            </a:fld>
            <a:endParaRPr lang="en-US"/>
          </a:p>
        </p:txBody>
      </p:sp>
    </p:spTree>
    <p:extLst>
      <p:ext uri="{BB962C8B-B14F-4D97-AF65-F5344CB8AC3E}">
        <p14:creationId xmlns:p14="http://schemas.microsoft.com/office/powerpoint/2010/main" val="55223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Full details are available in the published Colorectal Disease special edition, available at: </a:t>
            </a: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onlinelibrary.wiley.com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loi</a:t>
            </a:r>
            <a:r>
              <a:rPr lang="en-US" sz="1200" kern="1200" dirty="0" smtClean="0">
                <a:solidFill>
                  <a:schemeClr val="tx1"/>
                </a:solidFill>
                <a:effectLst/>
                <a:latin typeface="+mn-lt"/>
                <a:ea typeface="+mn-ea"/>
                <a:cs typeface="+mn-cs"/>
              </a:rPr>
              <a:t>/14631318</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B8B55067-A712-8D4A-90D2-820756BE1B9D}" type="slidenum">
              <a:rPr lang="en-US" smtClean="0"/>
              <a:t>12</a:t>
            </a:fld>
            <a:endParaRPr lang="en-US"/>
          </a:p>
        </p:txBody>
      </p:sp>
    </p:spTree>
    <p:extLst>
      <p:ext uri="{BB962C8B-B14F-4D97-AF65-F5344CB8AC3E}">
        <p14:creationId xmlns:p14="http://schemas.microsoft.com/office/powerpoint/2010/main" val="105155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Full details are available in the published Colorectal Disease special edition, available at: </a:t>
            </a: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onlinelibrary.wiley.com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loi</a:t>
            </a:r>
            <a:r>
              <a:rPr lang="en-US" sz="1200" kern="1200" dirty="0" smtClean="0">
                <a:solidFill>
                  <a:schemeClr val="tx1"/>
                </a:solidFill>
                <a:effectLst/>
                <a:latin typeface="+mn-lt"/>
                <a:ea typeface="+mn-ea"/>
                <a:cs typeface="+mn-cs"/>
              </a:rPr>
              <a:t>/14631318</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B8B55067-A712-8D4A-90D2-820756BE1B9D}" type="slidenum">
              <a:rPr lang="en-US" smtClean="0"/>
              <a:t>13</a:t>
            </a:fld>
            <a:endParaRPr lang="en-US"/>
          </a:p>
        </p:txBody>
      </p:sp>
    </p:spTree>
    <p:extLst>
      <p:ext uri="{BB962C8B-B14F-4D97-AF65-F5344CB8AC3E}">
        <p14:creationId xmlns:p14="http://schemas.microsoft.com/office/powerpoint/2010/main" val="381111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Full details are available in the published Colorectal Disease special edition, available at: </a:t>
            </a: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onlinelibrary.wiley.com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loi</a:t>
            </a:r>
            <a:r>
              <a:rPr lang="en-US" sz="1200" kern="1200" dirty="0" smtClean="0">
                <a:solidFill>
                  <a:schemeClr val="tx1"/>
                </a:solidFill>
                <a:effectLst/>
                <a:latin typeface="+mn-lt"/>
                <a:ea typeface="+mn-ea"/>
                <a:cs typeface="+mn-cs"/>
              </a:rPr>
              <a:t>/14631318</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B8B55067-A712-8D4A-90D2-820756BE1B9D}" type="slidenum">
              <a:rPr lang="en-US" smtClean="0"/>
              <a:t>14</a:t>
            </a:fld>
            <a:endParaRPr lang="en-US"/>
          </a:p>
        </p:txBody>
      </p:sp>
    </p:spTree>
    <p:extLst>
      <p:ext uri="{BB962C8B-B14F-4D97-AF65-F5344CB8AC3E}">
        <p14:creationId xmlns:p14="http://schemas.microsoft.com/office/powerpoint/2010/main" val="426410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baseline="0" dirty="0" smtClean="0"/>
              <a:t>This map demonstrates the countries that have taken part in the ESCP Snapshot Studies to date</a:t>
            </a:r>
          </a:p>
          <a:p>
            <a:pPr marL="171450" indent="-171450">
              <a:buFontTx/>
              <a:buChar char="-"/>
            </a:pPr>
            <a:r>
              <a:rPr lang="en-US" baseline="0" dirty="0" smtClean="0"/>
              <a:t>There are three new studies planned for 2018-20 spanning subtotal colectomy, </a:t>
            </a:r>
            <a:r>
              <a:rPr lang="en-US" baseline="0" dirty="0" err="1" smtClean="0"/>
              <a:t>parastomal</a:t>
            </a:r>
            <a:r>
              <a:rPr lang="en-US" baseline="0" dirty="0" smtClean="0"/>
              <a:t> herniation and robotic surgery. </a:t>
            </a:r>
          </a:p>
          <a:p>
            <a:pPr marL="171450" indent="-171450">
              <a:buFontTx/>
              <a:buChar char="-"/>
            </a:pPr>
            <a:r>
              <a:rPr lang="en-US" baseline="0" dirty="0" smtClean="0"/>
              <a:t>Please do consider getting involved and share the study protocols with your friends and colleagues</a:t>
            </a:r>
            <a:r>
              <a:rPr lang="en-US" baseline="0" dirty="0" smtClean="0"/>
              <a:t>!</a:t>
            </a:r>
          </a:p>
          <a:p>
            <a:pPr marL="171450" indent="-171450">
              <a:buFontTx/>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smtClean="0">
                <a:solidFill>
                  <a:srgbClr val="FF0000"/>
                </a:solidFill>
                <a:effectLst/>
                <a:latin typeface="+mn-lt"/>
                <a:ea typeface="+mn-ea"/>
                <a:cs typeface="+mn-cs"/>
              </a:rPr>
              <a:t>To help us keep track of local and national presentations, we would be very grateful if you please complete our brief feedback survey once you have presented the data/slides: </a:t>
            </a:r>
            <a:r>
              <a:rPr lang="en-GB" sz="1200" b="1" u="sng" kern="1200" dirty="0" smtClean="0">
                <a:solidFill>
                  <a:srgbClr val="FF0000"/>
                </a:solidFill>
                <a:effectLst/>
                <a:latin typeface="+mn-lt"/>
                <a:ea typeface="+mn-ea"/>
                <a:cs typeface="+mn-cs"/>
                <a:hlinkClick r:id="rId3"/>
              </a:rPr>
              <a:t>https://bistc.redcap.bham.ac.uk/surveys/?s=CCPP74RTH8</a:t>
            </a:r>
            <a:r>
              <a:rPr lang="en-GB" sz="1200" b="1" kern="1200" dirty="0" smtClean="0">
                <a:solidFill>
                  <a:srgbClr val="FF0000"/>
                </a:solidFill>
                <a:effectLst/>
                <a:latin typeface="+mn-lt"/>
                <a:ea typeface="+mn-ea"/>
                <a:cs typeface="+mn-cs"/>
              </a:rPr>
              <a:t>. We would be very interested in your feedback!</a:t>
            </a:r>
          </a:p>
        </p:txBody>
      </p:sp>
      <p:sp>
        <p:nvSpPr>
          <p:cNvPr id="4" name="Slide Number Placeholder 3"/>
          <p:cNvSpPr>
            <a:spLocks noGrp="1"/>
          </p:cNvSpPr>
          <p:nvPr>
            <p:ph type="sldNum" sz="quarter" idx="10"/>
          </p:nvPr>
        </p:nvSpPr>
        <p:spPr/>
        <p:txBody>
          <a:bodyPr/>
          <a:lstStyle/>
          <a:p>
            <a:fld id="{B8B55067-A712-8D4A-90D2-820756BE1B9D}" type="slidenum">
              <a:rPr lang="en-US" smtClean="0"/>
              <a:t>15</a:t>
            </a:fld>
            <a:endParaRPr lang="en-US"/>
          </a:p>
        </p:txBody>
      </p:sp>
    </p:spTree>
    <p:extLst>
      <p:ext uri="{BB962C8B-B14F-4D97-AF65-F5344CB8AC3E}">
        <p14:creationId xmlns:p14="http://schemas.microsoft.com/office/powerpoint/2010/main" val="10564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dirty="0" smtClean="0"/>
              <a:t>The ESCP’s first international snapshot audit was conducted in 2015</a:t>
            </a:r>
          </a:p>
          <a:p>
            <a:pPr marL="171450" indent="-171450">
              <a:buFontTx/>
              <a:buChar char="-"/>
            </a:pPr>
            <a:r>
              <a:rPr lang="en-US" dirty="0" smtClean="0"/>
              <a:t>This</a:t>
            </a:r>
            <a:r>
              <a:rPr lang="en-US" baseline="0" dirty="0" smtClean="0"/>
              <a:t> i</a:t>
            </a:r>
            <a:r>
              <a:rPr lang="en-US" dirty="0" smtClean="0"/>
              <a:t>ncluded 3208</a:t>
            </a:r>
            <a:r>
              <a:rPr lang="en-US" baseline="0" dirty="0" smtClean="0"/>
              <a:t> patient undergoing right colectomy</a:t>
            </a:r>
          </a:p>
          <a:p>
            <a:pPr marL="171450" indent="-171450">
              <a:buFontTx/>
              <a:buChar char="-"/>
            </a:pPr>
            <a:r>
              <a:rPr lang="en-US" baseline="0" dirty="0" smtClean="0"/>
              <a:t>The overall leak rate was 8.1%</a:t>
            </a:r>
          </a:p>
          <a:p>
            <a:pPr marL="171450" indent="-171450">
              <a:buFontTx/>
              <a:buChar char="-"/>
            </a:pPr>
            <a:r>
              <a:rPr lang="en-US" baseline="0" dirty="0" smtClean="0"/>
              <a:t>Three manuscripts have been written from the dataset and published in colorectal disease &amp; </a:t>
            </a:r>
            <a:r>
              <a:rPr lang="en-US" b="1" baseline="0" dirty="0" smtClean="0"/>
              <a:t>2 further papers are currently under review</a:t>
            </a:r>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2</a:t>
            </a:fld>
            <a:endParaRPr lang="en-US"/>
          </a:p>
        </p:txBody>
      </p:sp>
    </p:spTree>
    <p:extLst>
      <p:ext uri="{BB962C8B-B14F-4D97-AF65-F5344CB8AC3E}">
        <p14:creationId xmlns:p14="http://schemas.microsoft.com/office/powerpoint/2010/main" val="181161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baseline="0" dirty="0" smtClean="0"/>
              <a:t>The ESCP work under a single corporate authorship model</a:t>
            </a:r>
          </a:p>
          <a:p>
            <a:pPr marL="171450" indent="-171450">
              <a:buFontTx/>
              <a:buChar char="-"/>
            </a:pPr>
            <a:r>
              <a:rPr lang="en-US" baseline="0" dirty="0" smtClean="0"/>
              <a:t>This means that all contributing collaborators are searchable as PubMed citable coauthors for all resulting publications</a:t>
            </a:r>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3</a:t>
            </a:fld>
            <a:endParaRPr lang="en-US"/>
          </a:p>
        </p:txBody>
      </p:sp>
    </p:spTree>
    <p:extLst>
      <p:ext uri="{BB962C8B-B14F-4D97-AF65-F5344CB8AC3E}">
        <p14:creationId xmlns:p14="http://schemas.microsoft.com/office/powerpoint/2010/main" val="81183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a:t>
            </a:r>
          </a:p>
          <a:p>
            <a:pPr marL="171450" indent="-171450">
              <a:buFontTx/>
              <a:buChar char="-"/>
            </a:pPr>
            <a:r>
              <a:rPr lang="en-US" baseline="0" dirty="0" smtClean="0"/>
              <a:t>The 2017 ESCP Snapshot audit was a prospective and </a:t>
            </a:r>
            <a:r>
              <a:rPr lang="en-US" baseline="0" dirty="0" err="1" smtClean="0"/>
              <a:t>multicentre</a:t>
            </a:r>
            <a:r>
              <a:rPr lang="en-US" baseline="0" dirty="0" smtClean="0"/>
              <a:t> study including any unit in the world that undertakes elective and/or emergency colorectal resection</a:t>
            </a:r>
          </a:p>
          <a:p>
            <a:pPr marL="171450" indent="-171450">
              <a:buFontTx/>
              <a:buChar char="-"/>
            </a:pPr>
            <a:r>
              <a:rPr lang="en-US" baseline="0" dirty="0" smtClean="0"/>
              <a:t>Consecutive eligible patients were included during a 8-week patient inclusion window</a:t>
            </a:r>
          </a:p>
          <a:p>
            <a:pPr marL="171450" indent="-171450">
              <a:buFontTx/>
              <a:buChar char="-"/>
            </a:pPr>
            <a:r>
              <a:rPr lang="en-US" baseline="0" dirty="0" smtClean="0"/>
              <a:t>Any left sided colorectal resections (i.e. with a resection margin beyond the splenic flexure) were eligible. </a:t>
            </a:r>
          </a:p>
          <a:p>
            <a:pPr marL="171450" indent="-171450">
              <a:buFontTx/>
              <a:buChar char="-"/>
            </a:pPr>
            <a:r>
              <a:rPr lang="en-US" baseline="0" dirty="0" smtClean="0"/>
              <a:t>Stoma closure, panproctocolectomy, wedge resections or multiple segmental resections were all excluded.</a:t>
            </a:r>
          </a:p>
          <a:p>
            <a:pPr marL="171450" indent="-171450">
              <a:buFontTx/>
              <a:buChar char="-"/>
            </a:pPr>
            <a:r>
              <a:rPr lang="en-US" baseline="0" dirty="0" smtClean="0"/>
              <a:t>The primary outcome measure was the overall anastomotic leak rate at 30 postoperative days </a:t>
            </a:r>
            <a:r>
              <a:rPr lang="mr-IN" baseline="0" dirty="0" smtClean="0"/>
              <a:t>–</a:t>
            </a:r>
            <a:r>
              <a:rPr lang="en-US" baseline="0" dirty="0" smtClean="0"/>
              <a:t> a composite of ’proven’ anastomotic leak or intraabdominal or pelvic collection</a:t>
            </a:r>
          </a:p>
        </p:txBody>
      </p:sp>
      <p:sp>
        <p:nvSpPr>
          <p:cNvPr id="4" name="Slide Number Placeholder 3"/>
          <p:cNvSpPr>
            <a:spLocks noGrp="1"/>
          </p:cNvSpPr>
          <p:nvPr>
            <p:ph type="sldNum" sz="quarter" idx="10"/>
          </p:nvPr>
        </p:nvSpPr>
        <p:spPr/>
        <p:txBody>
          <a:bodyPr/>
          <a:lstStyle/>
          <a:p>
            <a:fld id="{B8B55067-A712-8D4A-90D2-820756BE1B9D}" type="slidenum">
              <a:rPr lang="en-US" smtClean="0"/>
              <a:t>4</a:t>
            </a:fld>
            <a:endParaRPr lang="en-US"/>
          </a:p>
        </p:txBody>
      </p:sp>
    </p:spTree>
    <p:extLst>
      <p:ext uri="{BB962C8B-B14F-4D97-AF65-F5344CB8AC3E}">
        <p14:creationId xmlns:p14="http://schemas.microsoft.com/office/powerpoint/2010/main" val="56913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dirty="0" smtClean="0"/>
              <a:t>The 2017 ESCP audit was truly international</a:t>
            </a:r>
            <a:r>
              <a:rPr lang="en-US" baseline="0" dirty="0" smtClean="0"/>
              <a:t> including 49 countries, 15 of which were outside of Europe</a:t>
            </a:r>
          </a:p>
          <a:p>
            <a:pPr marL="171450" indent="-171450">
              <a:buFontTx/>
              <a:buChar char="-"/>
            </a:pPr>
            <a:r>
              <a:rPr lang="en-US" baseline="0" dirty="0" smtClean="0"/>
              <a:t>5641 patients in 335 centres were included in total</a:t>
            </a:r>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5</a:t>
            </a:fld>
            <a:endParaRPr lang="en-US"/>
          </a:p>
        </p:txBody>
      </p:sp>
    </p:spTree>
    <p:extLst>
      <p:ext uri="{BB962C8B-B14F-4D97-AF65-F5344CB8AC3E}">
        <p14:creationId xmlns:p14="http://schemas.microsoft.com/office/powerpoint/2010/main" val="169221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b="1" baseline="0" dirty="0" smtClean="0"/>
              <a:t>PLEASE INSERT YOUR LOCAL DATA POINTS TO COMPARE TO THE INTERNATIONAL DATASET. THIS HAS BEEN EMAILED OUT TO THE EMAIL ADDRESSES FOR THE SITE INVESTIGATORS AS REGISTERED ON REDCAP</a:t>
            </a:r>
          </a:p>
          <a:p>
            <a:pPr marL="171450" indent="-171450">
              <a:buFontTx/>
              <a:buChar char="-"/>
            </a:pPr>
            <a:r>
              <a:rPr lang="en-US" baseline="0" dirty="0" smtClean="0"/>
              <a:t>Overall the mean age of the cohort was 65.3 years, with a roughly 60:40 split male to female</a:t>
            </a:r>
          </a:p>
          <a:p>
            <a:pPr marL="171450" indent="-171450">
              <a:buFontTx/>
              <a:buChar char="-"/>
            </a:pPr>
            <a:r>
              <a:rPr lang="en-US" baseline="0" dirty="0" smtClean="0"/>
              <a:t>A majority of patients were operated for cancer (74.1%) </a:t>
            </a:r>
          </a:p>
          <a:p>
            <a:pPr marL="171450" indent="-171450">
              <a:buFontTx/>
              <a:buChar char="-"/>
            </a:pPr>
            <a:r>
              <a:rPr lang="en-US" baseline="0" dirty="0" smtClean="0"/>
              <a:t>Two thirds of included surgeries were planned elective procedures (79.5%)</a:t>
            </a:r>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6</a:t>
            </a:fld>
            <a:endParaRPr lang="en-US"/>
          </a:p>
        </p:txBody>
      </p:sp>
    </p:spTree>
    <p:extLst>
      <p:ext uri="{BB962C8B-B14F-4D97-AF65-F5344CB8AC3E}">
        <p14:creationId xmlns:p14="http://schemas.microsoft.com/office/powerpoint/2010/main" val="134739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b="1" baseline="0" dirty="0" smtClean="0"/>
              <a:t>PLEASE INSERT YOUR LOCAL DATA POINTS TO COMPARE TO THE INTERNATIONAL DATASET. THIS HAS BEEN EMAILED OUT TO THE EMAIL ADDRESSES FOR THE SITE INVESTIGATORS AS REGISTERED ON REDCAP</a:t>
            </a:r>
          </a:p>
          <a:p>
            <a:pPr marL="171450" indent="-171450">
              <a:buFontTx/>
              <a:buChar char="-"/>
            </a:pPr>
            <a:r>
              <a:rPr lang="en-US" baseline="0" dirty="0" smtClean="0"/>
              <a:t>Overall the minimally invasive (laparoscopic or robotic) attempted rate was 60.5%, with a conversion rate of 9.2%</a:t>
            </a:r>
          </a:p>
          <a:p>
            <a:pPr marL="171450" indent="-171450">
              <a:buFontTx/>
              <a:buChar char="-"/>
            </a:pPr>
            <a:r>
              <a:rPr lang="en-US" baseline="0" dirty="0" smtClean="0"/>
              <a:t>64.5% had a stapler anastomotic, 10.8% a handsewn anastomosis and 24.7% had an end colostomy (APR or Hartmann’s procedure)</a:t>
            </a:r>
          </a:p>
          <a:p>
            <a:pPr marL="171450" indent="-171450">
              <a:buFontTx/>
              <a:buChar char="-"/>
            </a:pPr>
            <a:r>
              <a:rPr lang="en-US" baseline="0" dirty="0" smtClean="0"/>
              <a:t>In those patients who had an anastomosis, the most common anastomotic configuration was end-to-end (75.2%)</a:t>
            </a:r>
          </a:p>
          <a:p>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7</a:t>
            </a:fld>
            <a:endParaRPr lang="en-US"/>
          </a:p>
        </p:txBody>
      </p:sp>
    </p:spTree>
    <p:extLst>
      <p:ext uri="{BB962C8B-B14F-4D97-AF65-F5344CB8AC3E}">
        <p14:creationId xmlns:p14="http://schemas.microsoft.com/office/powerpoint/2010/main" val="3084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Tx/>
              <a:buChar char="-"/>
            </a:pPr>
            <a:r>
              <a:rPr lang="en-US" b="1" baseline="0" dirty="0" smtClean="0"/>
              <a:t>PLEASE INSERT YOUR LOCAL DATA POINTS TO COMPARE TO THE INTERNATIONAL DATASET. THIS HAS BEEN EMAILED OUT TO THE EMAIL ADDRESSES FOR THE SITE INVESTIGATORS AS REGISTERED ON REDCAP</a:t>
            </a:r>
          </a:p>
          <a:p>
            <a:pPr marL="171450" indent="-171450">
              <a:buFontTx/>
              <a:buChar char="-"/>
            </a:pPr>
            <a:r>
              <a:rPr lang="en-US" baseline="0" dirty="0" smtClean="0"/>
              <a:t>The overall anastomotic leak rate was 8.6% (7.3% ‘proven’ anastomotic leak)</a:t>
            </a:r>
          </a:p>
          <a:p>
            <a:pPr marL="171450" indent="-171450">
              <a:buFontTx/>
              <a:buChar char="-"/>
            </a:pPr>
            <a:r>
              <a:rPr lang="en-US" baseline="0" dirty="0" smtClean="0"/>
              <a:t>The overall complication rate 38.3%, of which 13.9% were Clavien-Dindo grade 3 to 5</a:t>
            </a:r>
          </a:p>
          <a:p>
            <a:pPr marL="171450" indent="-171450">
              <a:buFontTx/>
              <a:buChar char="-"/>
            </a:pPr>
            <a:r>
              <a:rPr lang="en-US" baseline="0" dirty="0" smtClean="0"/>
              <a:t>The mortality rate at 30 days postoperatively was 2.1%</a:t>
            </a:r>
          </a:p>
        </p:txBody>
      </p:sp>
      <p:sp>
        <p:nvSpPr>
          <p:cNvPr id="4" name="Slide Number Placeholder 3"/>
          <p:cNvSpPr>
            <a:spLocks noGrp="1"/>
          </p:cNvSpPr>
          <p:nvPr>
            <p:ph type="sldNum" sz="quarter" idx="10"/>
          </p:nvPr>
        </p:nvSpPr>
        <p:spPr/>
        <p:txBody>
          <a:bodyPr/>
          <a:lstStyle/>
          <a:p>
            <a:fld id="{B8B55067-A712-8D4A-90D2-820756BE1B9D}" type="slidenum">
              <a:rPr lang="en-US" smtClean="0"/>
              <a:t>8</a:t>
            </a:fld>
            <a:endParaRPr lang="en-US"/>
          </a:p>
        </p:txBody>
      </p:sp>
    </p:spTree>
    <p:extLst>
      <p:ext uri="{BB962C8B-B14F-4D97-AF65-F5344CB8AC3E}">
        <p14:creationId xmlns:p14="http://schemas.microsoft.com/office/powerpoint/2010/main" val="161472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a:t>
            </a:r>
            <a:r>
              <a:rPr lang="en-US" baseline="0" dirty="0" smtClean="0"/>
              <a:t>  As the database as included so many different operations and indications, five pre-defined subgroup analyses were conducted using the data</a:t>
            </a:r>
          </a:p>
          <a:p>
            <a:pPr marL="171450" indent="-171450">
              <a:buFontTx/>
              <a:buChar char="-"/>
            </a:pPr>
            <a:r>
              <a:rPr lang="en-US" baseline="0" dirty="0" smtClean="0"/>
              <a:t>Five papers were published in a special edition of Colorectal Disease, released in parallel to the 2018 ESCP 13th Scientific and Annual Meeting</a:t>
            </a:r>
          </a:p>
          <a:p>
            <a:pPr marL="171450" indent="-171450">
              <a:buFontTx/>
              <a:buChar char="-"/>
            </a:pPr>
            <a:r>
              <a:rPr lang="en-US" baseline="0" dirty="0" smtClean="0"/>
              <a:t>All collaborators are PubMed indexed and listed in the journal articles </a:t>
            </a:r>
            <a:r>
              <a:rPr lang="mr-IN" baseline="0" dirty="0" smtClean="0"/>
              <a:t>–</a:t>
            </a:r>
            <a:r>
              <a:rPr lang="en-US" baseline="0" dirty="0" smtClean="0"/>
              <a:t> many thanks in contributing your patients’ data </a:t>
            </a:r>
            <a:endParaRPr lang="en-US" dirty="0"/>
          </a:p>
        </p:txBody>
      </p:sp>
      <p:sp>
        <p:nvSpPr>
          <p:cNvPr id="4" name="Slide Number Placeholder 3"/>
          <p:cNvSpPr>
            <a:spLocks noGrp="1"/>
          </p:cNvSpPr>
          <p:nvPr>
            <p:ph type="sldNum" sz="quarter" idx="10"/>
          </p:nvPr>
        </p:nvSpPr>
        <p:spPr/>
        <p:txBody>
          <a:bodyPr/>
          <a:lstStyle/>
          <a:p>
            <a:fld id="{B8B55067-A712-8D4A-90D2-820756BE1B9D}" type="slidenum">
              <a:rPr lang="en-US" smtClean="0"/>
              <a:t>9</a:t>
            </a:fld>
            <a:endParaRPr lang="en-US"/>
          </a:p>
        </p:txBody>
      </p:sp>
    </p:spTree>
    <p:extLst>
      <p:ext uri="{BB962C8B-B14F-4D97-AF65-F5344CB8AC3E}">
        <p14:creationId xmlns:p14="http://schemas.microsoft.com/office/powerpoint/2010/main" val="16515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666080-E66C-4CE2-A2C0-76FE4E40CD67}" type="datetimeFigureOut">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154209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6080-E66C-4CE2-A2C0-76FE4E40CD67}" type="datetimeFigureOut">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406793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6080-E66C-4CE2-A2C0-76FE4E40CD67}" type="datetimeFigureOut">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7580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6080-E66C-4CE2-A2C0-76FE4E40CD67}" type="datetimeFigureOut">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152415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666080-E66C-4CE2-A2C0-76FE4E40CD67}" type="datetimeFigureOut">
              <a:rPr lang="en-GB" smtClean="0"/>
              <a:t>21/09/2018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312988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666080-E66C-4CE2-A2C0-76FE4E40CD67}" type="datetimeFigureOut">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126440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666080-E66C-4CE2-A2C0-76FE4E40CD67}" type="datetimeFigureOut">
              <a:rPr lang="en-GB" smtClean="0"/>
              <a:t>21/09/2018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41949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666080-E66C-4CE2-A2C0-76FE4E40CD67}" type="datetimeFigureOut">
              <a:rPr lang="en-GB" smtClean="0"/>
              <a:t>21/09/2018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215948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66080-E66C-4CE2-A2C0-76FE4E40CD67}" type="datetimeFigureOut">
              <a:rPr lang="en-GB" smtClean="0"/>
              <a:t>21/09/2018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118148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666080-E66C-4CE2-A2C0-76FE4E40CD67}" type="datetimeFigureOut">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278900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666080-E66C-4CE2-A2C0-76FE4E40CD67}" type="datetimeFigureOut">
              <a:rPr lang="en-GB" smtClean="0"/>
              <a:t>21/09/2018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D427-C4FB-48CD-BF4A-B54E973FD76F}" type="slidenum">
              <a:rPr lang="en-GB" smtClean="0"/>
              <a:t>‹#›</a:t>
            </a:fld>
            <a:endParaRPr lang="en-GB"/>
          </a:p>
        </p:txBody>
      </p:sp>
    </p:spTree>
    <p:extLst>
      <p:ext uri="{BB962C8B-B14F-4D97-AF65-F5344CB8AC3E}">
        <p14:creationId xmlns:p14="http://schemas.microsoft.com/office/powerpoint/2010/main" val="148677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66080-E66C-4CE2-A2C0-76FE4E40CD67}" type="datetimeFigureOut">
              <a:rPr lang="en-GB" smtClean="0"/>
              <a:t>21/09/2018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DD427-C4FB-48CD-BF4A-B54E973FD76F}" type="slidenum">
              <a:rPr lang="en-GB" smtClean="0"/>
              <a:t>‹#›</a:t>
            </a:fld>
            <a:endParaRPr lang="en-GB"/>
          </a:p>
        </p:txBody>
      </p:sp>
    </p:spTree>
    <p:extLst>
      <p:ext uri="{BB962C8B-B14F-4D97-AF65-F5344CB8AC3E}">
        <p14:creationId xmlns:p14="http://schemas.microsoft.com/office/powerpoint/2010/main" val="356584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165" y="4962578"/>
            <a:ext cx="6667901" cy="1328267"/>
          </a:xfrm>
          <a:prstGeom prst="rect">
            <a:avLst/>
          </a:prstGeom>
        </p:spPr>
      </p:pic>
      <p:sp>
        <p:nvSpPr>
          <p:cNvPr id="7" name="Title 1"/>
          <p:cNvSpPr txBox="1">
            <a:spLocks/>
          </p:cNvSpPr>
          <p:nvPr/>
        </p:nvSpPr>
        <p:spPr>
          <a:xfrm>
            <a:off x="1" y="260648"/>
            <a:ext cx="9144000" cy="2665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4800" b="1" i="1" dirty="0" smtClean="0">
                <a:solidFill>
                  <a:schemeClr val="accent1">
                    <a:lumMod val="75000"/>
                  </a:schemeClr>
                </a:solidFill>
              </a:rPr>
              <a:t>ESCP 2017 Snapshot </a:t>
            </a:r>
            <a:r>
              <a:rPr lang="en-US" sz="4800" b="1" i="1" dirty="0">
                <a:solidFill>
                  <a:schemeClr val="accent1">
                    <a:lumMod val="75000"/>
                  </a:schemeClr>
                </a:solidFill>
              </a:rPr>
              <a:t>Audit</a:t>
            </a:r>
            <a:r>
              <a:rPr lang="en-US" sz="4800" i="1" dirty="0">
                <a:solidFill>
                  <a:schemeClr val="accent1">
                    <a:lumMod val="75000"/>
                  </a:schemeClr>
                </a:solidFill>
              </a:rPr>
              <a:t>:</a:t>
            </a:r>
            <a:r>
              <a:rPr lang="en-GB" sz="4800" b="1" i="1" dirty="0">
                <a:solidFill>
                  <a:schemeClr val="accent1">
                    <a:lumMod val="75000"/>
                  </a:schemeClr>
                </a:solidFill>
              </a:rPr>
              <a:t/>
            </a:r>
            <a:br>
              <a:rPr lang="en-GB" sz="4800" b="1" i="1" dirty="0">
                <a:solidFill>
                  <a:schemeClr val="accent1">
                    <a:lumMod val="75000"/>
                  </a:schemeClr>
                </a:solidFill>
              </a:rPr>
            </a:br>
            <a:r>
              <a:rPr lang="en-US" sz="4500" b="1" dirty="0" smtClean="0">
                <a:solidFill>
                  <a:schemeClr val="accent1">
                    <a:lumMod val="75000"/>
                  </a:schemeClr>
                </a:solidFill>
              </a:rPr>
              <a:t>Left Side, Sigmoid &amp; Rectal Resections</a:t>
            </a:r>
            <a:endParaRPr lang="en-GB" sz="4500" b="1" dirty="0">
              <a:solidFill>
                <a:schemeClr val="accent1">
                  <a:lumMod val="75000"/>
                </a:schemeClr>
              </a:solidFill>
            </a:endParaRPr>
          </a:p>
        </p:txBody>
      </p:sp>
      <p:sp>
        <p:nvSpPr>
          <p:cNvPr id="8" name="TextBox 7"/>
          <p:cNvSpPr txBox="1"/>
          <p:nvPr/>
        </p:nvSpPr>
        <p:spPr>
          <a:xfrm>
            <a:off x="0" y="3068960"/>
            <a:ext cx="9144000" cy="1661993"/>
          </a:xfrm>
          <a:prstGeom prst="rect">
            <a:avLst/>
          </a:prstGeom>
          <a:noFill/>
        </p:spPr>
        <p:txBody>
          <a:bodyPr wrap="square" rtlCol="1">
            <a:spAutoFit/>
          </a:bodyPr>
          <a:lstStyle/>
          <a:p>
            <a:pPr algn="ctr"/>
            <a:r>
              <a:rPr lang="en-US" sz="3000" b="1" dirty="0" smtClean="0">
                <a:solidFill>
                  <a:srgbClr val="FF0000"/>
                </a:solidFill>
              </a:rPr>
              <a:t>Your name</a:t>
            </a:r>
            <a:endParaRPr lang="en-US" sz="3000" b="1" dirty="0">
              <a:solidFill>
                <a:srgbClr val="FF0000"/>
              </a:solidFill>
            </a:endParaRPr>
          </a:p>
          <a:p>
            <a:pPr algn="ctr"/>
            <a:r>
              <a:rPr lang="en-US" sz="3400" b="1" dirty="0"/>
              <a:t>o</a:t>
            </a:r>
            <a:r>
              <a:rPr lang="en-US" sz="3400" b="1" dirty="0" smtClean="0"/>
              <a:t>n behalf </a:t>
            </a:r>
            <a:r>
              <a:rPr lang="en-US" sz="3400" b="1" dirty="0"/>
              <a:t>of the </a:t>
            </a:r>
            <a:r>
              <a:rPr lang="en-US" sz="3400" b="1" dirty="0" smtClean="0"/>
              <a:t>2017 ESCP Collaborating Group</a:t>
            </a:r>
            <a:endParaRPr lang="en-US" sz="3400" b="1" dirty="0"/>
          </a:p>
          <a:p>
            <a:endParaRPr lang="en-US" dirty="0"/>
          </a:p>
          <a:p>
            <a:endParaRPr lang="he-IL" dirty="0"/>
          </a:p>
        </p:txBody>
      </p:sp>
      <p:sp>
        <p:nvSpPr>
          <p:cNvPr id="10" name="Rectangle 9"/>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Tree>
    <p:extLst>
      <p:ext uri="{BB962C8B-B14F-4D97-AF65-F5344CB8AC3E}">
        <p14:creationId xmlns:p14="http://schemas.microsoft.com/office/powerpoint/2010/main" val="319885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Bowel prep </a:t>
            </a:r>
            <a:r>
              <a:rPr lang="en-GB" sz="2000" dirty="0">
                <a:solidFill>
                  <a:schemeClr val="accent1">
                    <a:lumMod val="75000"/>
                  </a:schemeClr>
                </a:solidFill>
              </a:rPr>
              <a:t>(</a:t>
            </a:r>
            <a:r>
              <a:rPr lang="en-GB" sz="2000" dirty="0" smtClean="0">
                <a:solidFill>
                  <a:schemeClr val="accent1">
                    <a:lumMod val="75000"/>
                  </a:schemeClr>
                </a:solidFill>
              </a:rPr>
              <a:t>n=3,676)</a:t>
            </a:r>
            <a:endParaRPr lang="en-GB" sz="2000" dirty="0">
              <a:solidFill>
                <a:schemeClr val="accent1">
                  <a:lumMod val="75000"/>
                </a:schemeClr>
              </a:solidFill>
            </a:endParaRP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6" name="Content Placeholder 2"/>
          <p:cNvSpPr txBox="1">
            <a:spLocks/>
          </p:cNvSpPr>
          <p:nvPr/>
        </p:nvSpPr>
        <p:spPr>
          <a:xfrm>
            <a:off x="397452" y="1285875"/>
            <a:ext cx="5431848" cy="5124450"/>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en-GB" sz="2400" b="1" dirty="0"/>
              <a:t>Question: </a:t>
            </a:r>
            <a:r>
              <a:rPr lang="en-GB" sz="2400" dirty="0"/>
              <a:t>Are oral antibiotics combined with mechanical bowel </a:t>
            </a:r>
            <a:r>
              <a:rPr lang="en-GB" sz="2400" dirty="0" smtClean="0"/>
              <a:t>prep (</a:t>
            </a:r>
            <a:r>
              <a:rPr lang="en-GB" sz="2400" dirty="0" err="1" smtClean="0"/>
              <a:t>MBP+ABx</a:t>
            </a:r>
            <a:r>
              <a:rPr lang="en-GB" sz="2400" dirty="0" smtClean="0"/>
              <a:t>) </a:t>
            </a:r>
            <a:r>
              <a:rPr lang="en-GB" sz="2400" dirty="0"/>
              <a:t>associated with a reduced risk of anastomotic leak in elective left sided colorectal resection</a:t>
            </a:r>
            <a:r>
              <a:rPr lang="en-GB" sz="2400" dirty="0" smtClean="0"/>
              <a:t>?</a:t>
            </a:r>
          </a:p>
          <a:p>
            <a:pPr marL="0" indent="0" algn="just">
              <a:spcBef>
                <a:spcPts val="0"/>
              </a:spcBef>
              <a:buNone/>
            </a:pPr>
            <a:endParaRPr lang="en-GB" sz="1500" dirty="0" smtClean="0"/>
          </a:p>
          <a:p>
            <a:pPr algn="just">
              <a:spcBef>
                <a:spcPts val="0"/>
              </a:spcBef>
              <a:buFont typeface="Wingdings" panose="05000000000000000000" pitchFamily="2" charset="2"/>
              <a:buChar char="§"/>
            </a:pPr>
            <a:r>
              <a:rPr lang="en-GB" sz="2400" b="1" dirty="0" smtClean="0"/>
              <a:t>Patients</a:t>
            </a:r>
            <a:r>
              <a:rPr lang="en-GB" sz="2400" b="1" dirty="0"/>
              <a:t>: </a:t>
            </a:r>
            <a:r>
              <a:rPr lang="en-GB" sz="2400" dirty="0" smtClean="0"/>
              <a:t>Elective </a:t>
            </a:r>
            <a:r>
              <a:rPr lang="en-GB" sz="2400" dirty="0"/>
              <a:t>left sided </a:t>
            </a:r>
            <a:r>
              <a:rPr lang="en-GB" sz="2400" dirty="0" smtClean="0"/>
              <a:t>colonic or rectal </a:t>
            </a:r>
            <a:r>
              <a:rPr lang="en-GB" sz="2400" dirty="0"/>
              <a:t>resection with primary </a:t>
            </a:r>
            <a:r>
              <a:rPr lang="en-GB" sz="2400" dirty="0" smtClean="0"/>
              <a:t>anastomosis</a:t>
            </a:r>
          </a:p>
          <a:p>
            <a:pPr marL="0" indent="0" algn="just">
              <a:spcBef>
                <a:spcPts val="0"/>
              </a:spcBef>
              <a:buNone/>
            </a:pPr>
            <a:endParaRPr lang="en-GB" sz="1500" dirty="0" smtClean="0"/>
          </a:p>
          <a:p>
            <a:pPr algn="just">
              <a:spcBef>
                <a:spcPts val="0"/>
              </a:spcBef>
              <a:buFont typeface="Wingdings" panose="05000000000000000000" pitchFamily="2" charset="2"/>
              <a:buChar char="§"/>
            </a:pPr>
            <a:r>
              <a:rPr lang="en-GB" sz="2400" b="1" dirty="0" smtClean="0"/>
              <a:t>Main </a:t>
            </a:r>
            <a:r>
              <a:rPr lang="en-GB" sz="2400" b="1" dirty="0"/>
              <a:t>outcome: </a:t>
            </a:r>
            <a:r>
              <a:rPr lang="en-GB" sz="2400" dirty="0" smtClean="0"/>
              <a:t>Overall leak rate.</a:t>
            </a:r>
          </a:p>
          <a:p>
            <a:pPr marL="0" indent="0" algn="just">
              <a:spcBef>
                <a:spcPts val="0"/>
              </a:spcBef>
              <a:buNone/>
            </a:pPr>
            <a:endParaRPr lang="en-GB" sz="1500" dirty="0" smtClean="0"/>
          </a:p>
          <a:p>
            <a:pPr algn="just">
              <a:spcBef>
                <a:spcPts val="0"/>
              </a:spcBef>
              <a:buFont typeface="Wingdings" panose="05000000000000000000" pitchFamily="2" charset="2"/>
              <a:buChar char="§"/>
            </a:pPr>
            <a:r>
              <a:rPr lang="en-GB" sz="2400" b="1" dirty="0" smtClean="0"/>
              <a:t>Findings</a:t>
            </a:r>
            <a:r>
              <a:rPr lang="en-GB" sz="2400" b="1" dirty="0"/>
              <a:t>: </a:t>
            </a:r>
            <a:r>
              <a:rPr lang="en-GB" sz="2400" dirty="0" smtClean="0"/>
              <a:t>The overall leak rate was 8.5%. In </a:t>
            </a:r>
            <a:r>
              <a:rPr lang="en-GB" sz="2400" dirty="0"/>
              <a:t>adjusted analyses, </a:t>
            </a:r>
            <a:r>
              <a:rPr lang="en-GB" sz="2400" dirty="0" err="1"/>
              <a:t>MBP+ABx</a:t>
            </a:r>
            <a:r>
              <a:rPr lang="en-GB" sz="2400" dirty="0"/>
              <a:t> halved the odds of leak compared to no bowel prep, but only </a:t>
            </a:r>
            <a:r>
              <a:rPr lang="en-GB" sz="2400" dirty="0" smtClean="0"/>
              <a:t>17% </a:t>
            </a:r>
            <a:r>
              <a:rPr lang="en-GB" sz="2400" dirty="0"/>
              <a:t>of patients received </a:t>
            </a:r>
            <a:r>
              <a:rPr lang="en-GB" sz="2400" dirty="0" err="1"/>
              <a:t>MBP+Abx</a:t>
            </a:r>
            <a:r>
              <a:rPr lang="en-GB" sz="2400" dirty="0"/>
              <a:t> in this cohort.</a:t>
            </a:r>
            <a:endParaRPr lang="en-GB" sz="2400" dirty="0" smtClean="0">
              <a:solidFill>
                <a:schemeClr val="accent1">
                  <a:lumMod val="75000"/>
                </a:schemeClr>
              </a:solidFill>
            </a:endParaRPr>
          </a:p>
        </p:txBody>
      </p:sp>
      <p:pic>
        <p:nvPicPr>
          <p:cNvPr id="8" name="Picture 7"/>
          <p:cNvPicPr>
            <a:picLocks noChangeAspect="1"/>
          </p:cNvPicPr>
          <p:nvPr/>
        </p:nvPicPr>
        <p:blipFill>
          <a:blip r:embed="rId3"/>
          <a:stretch>
            <a:fillRect/>
          </a:stretch>
        </p:blipFill>
        <p:spPr>
          <a:xfrm>
            <a:off x="6181725" y="164704"/>
            <a:ext cx="2886075" cy="849960"/>
          </a:xfrm>
          <a:prstGeom prst="rect">
            <a:avLst/>
          </a:prstGeom>
        </p:spPr>
      </p:pic>
      <p:pic>
        <p:nvPicPr>
          <p:cNvPr id="7" name="Picture 6"/>
          <p:cNvPicPr>
            <a:picLocks noChangeAspect="1"/>
          </p:cNvPicPr>
          <p:nvPr/>
        </p:nvPicPr>
        <p:blipFill>
          <a:blip r:embed="rId4"/>
          <a:stretch>
            <a:fillRect/>
          </a:stretch>
        </p:blipFill>
        <p:spPr>
          <a:xfrm>
            <a:off x="6054146" y="1865263"/>
            <a:ext cx="2865007" cy="3268712"/>
          </a:xfrm>
          <a:prstGeom prst="rect">
            <a:avLst/>
          </a:prstGeom>
        </p:spPr>
      </p:pic>
      <p:pic>
        <p:nvPicPr>
          <p:cNvPr id="11" name="Picture 10"/>
          <p:cNvPicPr>
            <a:picLocks noChangeAspect="1"/>
          </p:cNvPicPr>
          <p:nvPr/>
        </p:nvPicPr>
        <p:blipFill>
          <a:blip r:embed="rId5"/>
          <a:stretch>
            <a:fillRect/>
          </a:stretch>
        </p:blipFill>
        <p:spPr>
          <a:xfrm>
            <a:off x="6396037" y="5286746"/>
            <a:ext cx="1429915" cy="798092"/>
          </a:xfrm>
          <a:prstGeom prst="rect">
            <a:avLst/>
          </a:prstGeom>
        </p:spPr>
      </p:pic>
    </p:spTree>
    <p:extLst>
      <p:ext uri="{BB962C8B-B14F-4D97-AF65-F5344CB8AC3E}">
        <p14:creationId xmlns:p14="http://schemas.microsoft.com/office/powerpoint/2010/main" val="247092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a:t>
            </a:r>
            <a:r>
              <a:rPr lang="en-GB" dirty="0" err="1" smtClean="0">
                <a:solidFill>
                  <a:schemeClr val="accent1">
                    <a:lumMod val="75000"/>
                  </a:schemeClr>
                </a:solidFill>
              </a:rPr>
              <a:t>Transanal</a:t>
            </a:r>
            <a:r>
              <a:rPr lang="en-GB" dirty="0" smtClean="0">
                <a:solidFill>
                  <a:schemeClr val="accent1">
                    <a:lumMod val="75000"/>
                  </a:schemeClr>
                </a:solidFill>
              </a:rPr>
              <a:t> TME </a:t>
            </a:r>
            <a:r>
              <a:rPr lang="en-GB" sz="2000" dirty="0" smtClean="0">
                <a:solidFill>
                  <a:schemeClr val="accent1">
                    <a:lumMod val="75000"/>
                  </a:schemeClr>
                </a:solidFill>
              </a:rPr>
              <a:t>(n=2,579)</a:t>
            </a:r>
            <a:endParaRPr lang="en-GB" sz="2000" dirty="0">
              <a:solidFill>
                <a:schemeClr val="accent1">
                  <a:lumMod val="75000"/>
                </a:schemeClr>
              </a:solidFill>
            </a:endParaRP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6" name="Content Placeholder 2"/>
          <p:cNvSpPr txBox="1">
            <a:spLocks/>
          </p:cNvSpPr>
          <p:nvPr/>
        </p:nvSpPr>
        <p:spPr>
          <a:xfrm>
            <a:off x="397452" y="1285875"/>
            <a:ext cx="5431848" cy="5124450"/>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en-GB" sz="2400" b="1" dirty="0"/>
              <a:t>Question: </a:t>
            </a:r>
            <a:r>
              <a:rPr lang="en-GB" sz="2400" dirty="0"/>
              <a:t>How are patients selected for </a:t>
            </a:r>
            <a:r>
              <a:rPr lang="en-GB" sz="2400" dirty="0" err="1" smtClean="0"/>
              <a:t>transanal</a:t>
            </a:r>
            <a:r>
              <a:rPr lang="en-GB" sz="2400" dirty="0" smtClean="0"/>
              <a:t> versus </a:t>
            </a:r>
            <a:r>
              <a:rPr lang="en-GB" sz="2400" dirty="0"/>
              <a:t>non-</a:t>
            </a:r>
            <a:r>
              <a:rPr lang="en-GB" sz="2400" dirty="0" err="1"/>
              <a:t>transanal</a:t>
            </a:r>
            <a:r>
              <a:rPr lang="en-GB" sz="2400" dirty="0"/>
              <a:t> total </a:t>
            </a:r>
            <a:r>
              <a:rPr lang="en-GB" sz="2400" dirty="0" err="1"/>
              <a:t>mesorectal</a:t>
            </a:r>
            <a:r>
              <a:rPr lang="en-GB" sz="2400" dirty="0"/>
              <a:t> </a:t>
            </a:r>
            <a:r>
              <a:rPr lang="en-GB" sz="2400" dirty="0" smtClean="0"/>
              <a:t>excision (TME) </a:t>
            </a:r>
            <a:r>
              <a:rPr lang="en-GB" sz="2400" dirty="0"/>
              <a:t>for rectal cancer, and what are the differences in early postoperative </a:t>
            </a:r>
            <a:r>
              <a:rPr lang="en-GB" sz="2400" dirty="0" smtClean="0"/>
              <a:t>outcomes?</a:t>
            </a:r>
          </a:p>
          <a:p>
            <a:pPr marL="0" indent="0" algn="just">
              <a:spcBef>
                <a:spcPts val="0"/>
              </a:spcBef>
              <a:buNone/>
            </a:pPr>
            <a:endParaRPr lang="en-GB" sz="1500" dirty="0" smtClean="0"/>
          </a:p>
          <a:p>
            <a:pPr algn="just">
              <a:spcBef>
                <a:spcPts val="0"/>
              </a:spcBef>
              <a:buFont typeface="Wingdings" panose="05000000000000000000" pitchFamily="2" charset="2"/>
              <a:buChar char="§"/>
            </a:pPr>
            <a:r>
              <a:rPr lang="en-GB" sz="2400" b="1" dirty="0" smtClean="0"/>
              <a:t>Patients</a:t>
            </a:r>
            <a:r>
              <a:rPr lang="en-GB" sz="2400" b="1" dirty="0"/>
              <a:t>: </a:t>
            </a:r>
            <a:r>
              <a:rPr lang="en-GB" sz="2400" dirty="0" smtClean="0"/>
              <a:t>Elective TME for malignancy.</a:t>
            </a:r>
          </a:p>
          <a:p>
            <a:pPr marL="0" indent="0" algn="just">
              <a:spcBef>
                <a:spcPts val="0"/>
              </a:spcBef>
              <a:buNone/>
            </a:pPr>
            <a:endParaRPr lang="en-GB" sz="1500" dirty="0" smtClean="0"/>
          </a:p>
          <a:p>
            <a:pPr algn="just">
              <a:spcBef>
                <a:spcPts val="0"/>
              </a:spcBef>
              <a:buFont typeface="Wingdings" panose="05000000000000000000" pitchFamily="2" charset="2"/>
              <a:buChar char="§"/>
            </a:pPr>
            <a:r>
              <a:rPr lang="en-GB" sz="2400" b="1" dirty="0" smtClean="0"/>
              <a:t>Main </a:t>
            </a:r>
            <a:r>
              <a:rPr lang="en-GB" sz="2400" b="1" dirty="0"/>
              <a:t>outcome: </a:t>
            </a:r>
            <a:r>
              <a:rPr lang="en-GB" sz="2400" dirty="0" smtClean="0"/>
              <a:t>Overall leak rate.</a:t>
            </a:r>
          </a:p>
          <a:p>
            <a:pPr marL="0" indent="0" algn="just">
              <a:spcBef>
                <a:spcPts val="0"/>
              </a:spcBef>
              <a:buNone/>
            </a:pPr>
            <a:endParaRPr lang="en-GB" sz="1500" dirty="0"/>
          </a:p>
          <a:p>
            <a:pPr algn="just">
              <a:spcBef>
                <a:spcPts val="0"/>
              </a:spcBef>
              <a:buFont typeface="Wingdings" panose="05000000000000000000" pitchFamily="2" charset="2"/>
              <a:buChar char="§"/>
            </a:pPr>
            <a:r>
              <a:rPr lang="en-GB" sz="2400" b="1" dirty="0" smtClean="0"/>
              <a:t>Findings</a:t>
            </a:r>
            <a:r>
              <a:rPr lang="en-GB" sz="2400" b="1" dirty="0"/>
              <a:t>: </a:t>
            </a:r>
            <a:r>
              <a:rPr lang="en-GB" sz="2400" dirty="0" smtClean="0"/>
              <a:t>The </a:t>
            </a:r>
            <a:r>
              <a:rPr lang="en-GB" sz="2400" dirty="0"/>
              <a:t>overall leak rate </a:t>
            </a:r>
            <a:r>
              <a:rPr lang="en-GB" sz="2400" dirty="0" smtClean="0"/>
              <a:t>was </a:t>
            </a:r>
            <a:r>
              <a:rPr lang="en-GB" sz="2400" dirty="0"/>
              <a:t>9.0%. One in five patients </a:t>
            </a:r>
            <a:r>
              <a:rPr lang="en-GB" sz="2400" dirty="0" smtClean="0"/>
              <a:t>underwent a </a:t>
            </a:r>
            <a:r>
              <a:rPr lang="en-GB" sz="2400" dirty="0" err="1" smtClean="0"/>
              <a:t>taTME</a:t>
            </a:r>
            <a:r>
              <a:rPr lang="en-GB" sz="2400" dirty="0" smtClean="0"/>
              <a:t> approach. Leak </a:t>
            </a:r>
            <a:r>
              <a:rPr lang="en-GB" sz="2400" dirty="0"/>
              <a:t>and positive resection margin </a:t>
            </a:r>
            <a:r>
              <a:rPr lang="en-GB" sz="2400" dirty="0" smtClean="0"/>
              <a:t>rates following </a:t>
            </a:r>
            <a:r>
              <a:rPr lang="en-GB" sz="2400" dirty="0" err="1" smtClean="0"/>
              <a:t>taTME</a:t>
            </a:r>
            <a:r>
              <a:rPr lang="en-GB" sz="2400" dirty="0" smtClean="0"/>
              <a:t> are equivalent to </a:t>
            </a:r>
            <a:r>
              <a:rPr lang="en-GB" sz="2400" dirty="0"/>
              <a:t>non-</a:t>
            </a:r>
            <a:r>
              <a:rPr lang="en-GB" sz="2400" dirty="0" err="1"/>
              <a:t>transanal</a:t>
            </a:r>
            <a:r>
              <a:rPr lang="en-GB" sz="2400" dirty="0"/>
              <a:t> procedures.</a:t>
            </a:r>
            <a:endParaRPr lang="en-GB" sz="2400" dirty="0" smtClean="0">
              <a:solidFill>
                <a:schemeClr val="accent1">
                  <a:lumMod val="75000"/>
                </a:schemeClr>
              </a:solidFill>
            </a:endParaRPr>
          </a:p>
        </p:txBody>
      </p:sp>
      <p:pic>
        <p:nvPicPr>
          <p:cNvPr id="8" name="Picture 7"/>
          <p:cNvPicPr>
            <a:picLocks noChangeAspect="1"/>
          </p:cNvPicPr>
          <p:nvPr/>
        </p:nvPicPr>
        <p:blipFill>
          <a:blip r:embed="rId3"/>
          <a:stretch>
            <a:fillRect/>
          </a:stretch>
        </p:blipFill>
        <p:spPr>
          <a:xfrm>
            <a:off x="6286500" y="164704"/>
            <a:ext cx="2781300" cy="699885"/>
          </a:xfrm>
          <a:prstGeom prst="rect">
            <a:avLst/>
          </a:prstGeom>
        </p:spPr>
      </p:pic>
      <p:pic>
        <p:nvPicPr>
          <p:cNvPr id="4" name="Picture 3"/>
          <p:cNvPicPr>
            <a:picLocks noChangeAspect="1"/>
          </p:cNvPicPr>
          <p:nvPr/>
        </p:nvPicPr>
        <p:blipFill>
          <a:blip r:embed="rId4"/>
          <a:stretch>
            <a:fillRect/>
          </a:stretch>
        </p:blipFill>
        <p:spPr>
          <a:xfrm>
            <a:off x="6046315" y="2886076"/>
            <a:ext cx="2880669" cy="3143250"/>
          </a:xfrm>
          <a:prstGeom prst="rect">
            <a:avLst/>
          </a:prstGeom>
        </p:spPr>
      </p:pic>
      <p:pic>
        <p:nvPicPr>
          <p:cNvPr id="11" name="Picture 10"/>
          <p:cNvPicPr>
            <a:picLocks noChangeAspect="1"/>
          </p:cNvPicPr>
          <p:nvPr/>
        </p:nvPicPr>
        <p:blipFill>
          <a:blip r:embed="rId5"/>
          <a:stretch>
            <a:fillRect/>
          </a:stretch>
        </p:blipFill>
        <p:spPr>
          <a:xfrm>
            <a:off x="6046315" y="1322656"/>
            <a:ext cx="1563420" cy="1563420"/>
          </a:xfrm>
          <a:prstGeom prst="rect">
            <a:avLst/>
          </a:prstGeom>
        </p:spPr>
      </p:pic>
      <p:pic>
        <p:nvPicPr>
          <p:cNvPr id="12" name="Picture 11"/>
          <p:cNvPicPr>
            <a:picLocks noChangeAspect="1"/>
          </p:cNvPicPr>
          <p:nvPr/>
        </p:nvPicPr>
        <p:blipFill>
          <a:blip r:embed="rId6"/>
          <a:stretch>
            <a:fillRect/>
          </a:stretch>
        </p:blipFill>
        <p:spPr>
          <a:xfrm>
            <a:off x="7710117" y="2103678"/>
            <a:ext cx="834846" cy="572466"/>
          </a:xfrm>
          <a:prstGeom prst="rect">
            <a:avLst/>
          </a:prstGeom>
        </p:spPr>
      </p:pic>
    </p:spTree>
    <p:extLst>
      <p:ext uri="{BB962C8B-B14F-4D97-AF65-F5344CB8AC3E}">
        <p14:creationId xmlns:p14="http://schemas.microsoft.com/office/powerpoint/2010/main" val="124962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280204" y="147482"/>
            <a:ext cx="2787596" cy="694614"/>
          </a:xfrm>
          <a:prstGeom prst="rect">
            <a:avLst/>
          </a:prstGeom>
        </p:spPr>
      </p:pic>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Emergency surgery </a:t>
            </a:r>
            <a:r>
              <a:rPr lang="en-GB" sz="2000" dirty="0" smtClean="0">
                <a:solidFill>
                  <a:schemeClr val="accent1">
                    <a:lumMod val="75000"/>
                  </a:schemeClr>
                </a:solidFill>
              </a:rPr>
              <a:t>(n=591)</a:t>
            </a:r>
            <a:endParaRPr lang="en-GB" sz="2000" dirty="0">
              <a:solidFill>
                <a:schemeClr val="accent1">
                  <a:lumMod val="75000"/>
                </a:schemeClr>
              </a:solidFill>
            </a:endParaRP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6" name="Content Placeholder 2"/>
          <p:cNvSpPr txBox="1">
            <a:spLocks/>
          </p:cNvSpPr>
          <p:nvPr/>
        </p:nvSpPr>
        <p:spPr>
          <a:xfrm>
            <a:off x="397452" y="1285875"/>
            <a:ext cx="5431848" cy="5124450"/>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en-GB" sz="2400" b="1" dirty="0"/>
              <a:t>Question:</a:t>
            </a:r>
            <a:r>
              <a:rPr lang="en-GB" sz="2400" dirty="0"/>
              <a:t> Is there a difference in </a:t>
            </a:r>
            <a:r>
              <a:rPr lang="en-GB" sz="2400" dirty="0" smtClean="0"/>
              <a:t>complication </a:t>
            </a:r>
            <a:r>
              <a:rPr lang="en-GB" sz="2400" dirty="0"/>
              <a:t>rates </a:t>
            </a:r>
            <a:r>
              <a:rPr lang="en-GB" sz="2400" dirty="0" smtClean="0"/>
              <a:t>with end </a:t>
            </a:r>
            <a:r>
              <a:rPr lang="en-GB" sz="2400" dirty="0"/>
              <a:t>stoma versus </a:t>
            </a:r>
            <a:r>
              <a:rPr lang="en-GB" sz="2400" dirty="0" smtClean="0"/>
              <a:t>anastomosis </a:t>
            </a:r>
            <a:r>
              <a:rPr lang="en-GB" sz="2400" dirty="0"/>
              <a:t>following emergency left sided colorectal </a:t>
            </a:r>
            <a:r>
              <a:rPr lang="en-GB" sz="2400" dirty="0" smtClean="0"/>
              <a:t>resection?</a:t>
            </a:r>
          </a:p>
          <a:p>
            <a:pPr marL="0" indent="0" algn="just">
              <a:spcBef>
                <a:spcPts val="0"/>
              </a:spcBef>
              <a:buNone/>
            </a:pPr>
            <a:endParaRPr lang="en-GB" sz="1000" dirty="0" smtClean="0"/>
          </a:p>
          <a:p>
            <a:pPr algn="just">
              <a:spcBef>
                <a:spcPts val="0"/>
              </a:spcBef>
              <a:buFont typeface="Wingdings" panose="05000000000000000000" pitchFamily="2" charset="2"/>
              <a:buChar char="§"/>
            </a:pPr>
            <a:r>
              <a:rPr lang="en-GB" sz="2400" b="1" dirty="0" smtClean="0"/>
              <a:t>Patients</a:t>
            </a:r>
            <a:r>
              <a:rPr lang="en-GB" sz="2400" b="1" dirty="0"/>
              <a:t>: </a:t>
            </a:r>
            <a:r>
              <a:rPr lang="en-GB" sz="2400" dirty="0" smtClean="0"/>
              <a:t>Emergency left sided colorectal resection.</a:t>
            </a:r>
          </a:p>
          <a:p>
            <a:pPr algn="just">
              <a:spcBef>
                <a:spcPts val="0"/>
              </a:spcBef>
              <a:buFont typeface="Wingdings" panose="05000000000000000000" pitchFamily="2" charset="2"/>
              <a:buChar char="§"/>
            </a:pPr>
            <a:endParaRPr lang="en-GB" sz="1000" b="1" dirty="0" smtClean="0"/>
          </a:p>
          <a:p>
            <a:pPr algn="just">
              <a:spcBef>
                <a:spcPts val="0"/>
              </a:spcBef>
              <a:buFont typeface="Wingdings" panose="05000000000000000000" pitchFamily="2" charset="2"/>
              <a:buChar char="§"/>
            </a:pPr>
            <a:r>
              <a:rPr lang="en-GB" sz="2400" b="1" dirty="0" smtClean="0"/>
              <a:t>Main </a:t>
            </a:r>
            <a:r>
              <a:rPr lang="en-GB" sz="2400" b="1" dirty="0"/>
              <a:t>outcome: </a:t>
            </a:r>
            <a:r>
              <a:rPr lang="en-GB" sz="2400" dirty="0" smtClean="0"/>
              <a:t>30-day </a:t>
            </a:r>
            <a:r>
              <a:rPr lang="en-GB" sz="2400" dirty="0" err="1" smtClean="0"/>
              <a:t>Clavien-Dindo</a:t>
            </a:r>
            <a:r>
              <a:rPr lang="en-GB" sz="2400" dirty="0" smtClean="0"/>
              <a:t> grade 3-5 complications.</a:t>
            </a:r>
          </a:p>
          <a:p>
            <a:pPr marL="0" indent="0" algn="just">
              <a:spcBef>
                <a:spcPts val="0"/>
              </a:spcBef>
              <a:buNone/>
            </a:pPr>
            <a:endParaRPr lang="en-GB" sz="1000" b="1" dirty="0" smtClean="0"/>
          </a:p>
          <a:p>
            <a:pPr algn="just">
              <a:spcBef>
                <a:spcPts val="0"/>
              </a:spcBef>
              <a:buFont typeface="Wingdings" panose="05000000000000000000" pitchFamily="2" charset="2"/>
              <a:buChar char="§"/>
            </a:pPr>
            <a:r>
              <a:rPr lang="en-GB" sz="2400" b="1" dirty="0" smtClean="0"/>
              <a:t>Findings</a:t>
            </a:r>
            <a:r>
              <a:rPr lang="en-GB" sz="2400" b="1" dirty="0"/>
              <a:t>: </a:t>
            </a:r>
            <a:r>
              <a:rPr lang="en-GB" sz="2400" dirty="0"/>
              <a:t>Anastomosis </a:t>
            </a:r>
            <a:r>
              <a:rPr lang="en-GB" sz="2400" dirty="0" smtClean="0"/>
              <a:t>is </a:t>
            </a:r>
            <a:r>
              <a:rPr lang="en-GB" sz="2400" dirty="0"/>
              <a:t>performed in up to one in five patients. In these highly selected patients, our data suggests it is safe practice. A </a:t>
            </a:r>
            <a:r>
              <a:rPr lang="en-GB" sz="2400" dirty="0" err="1"/>
              <a:t>defunctioning</a:t>
            </a:r>
            <a:r>
              <a:rPr lang="en-GB" sz="2400" dirty="0"/>
              <a:t> stoma does not reduce </a:t>
            </a:r>
            <a:r>
              <a:rPr lang="en-GB" sz="2400" dirty="0" smtClean="0"/>
              <a:t>risk of leak but </a:t>
            </a:r>
            <a:r>
              <a:rPr lang="en-GB" sz="2400" dirty="0"/>
              <a:t>may reduce morbidity if a leak does occur.</a:t>
            </a:r>
            <a:endParaRPr lang="en-GB" sz="2400" dirty="0" smtClean="0">
              <a:solidFill>
                <a:schemeClr val="accent1">
                  <a:lumMod val="75000"/>
                </a:schemeClr>
              </a:solidFill>
            </a:endParaRPr>
          </a:p>
        </p:txBody>
      </p:sp>
      <p:pic>
        <p:nvPicPr>
          <p:cNvPr id="4" name="Picture 3"/>
          <p:cNvPicPr>
            <a:picLocks noChangeAspect="1"/>
          </p:cNvPicPr>
          <p:nvPr/>
        </p:nvPicPr>
        <p:blipFill>
          <a:blip r:embed="rId4"/>
          <a:stretch>
            <a:fillRect/>
          </a:stretch>
        </p:blipFill>
        <p:spPr>
          <a:xfrm>
            <a:off x="6279703" y="1914525"/>
            <a:ext cx="2788097" cy="2724150"/>
          </a:xfrm>
          <a:prstGeom prst="rect">
            <a:avLst/>
          </a:prstGeom>
        </p:spPr>
      </p:pic>
      <p:pic>
        <p:nvPicPr>
          <p:cNvPr id="9" name="Picture 8"/>
          <p:cNvPicPr>
            <a:picLocks noChangeAspect="1"/>
          </p:cNvPicPr>
          <p:nvPr/>
        </p:nvPicPr>
        <p:blipFill>
          <a:blip r:embed="rId5"/>
          <a:stretch>
            <a:fillRect/>
          </a:stretch>
        </p:blipFill>
        <p:spPr>
          <a:xfrm>
            <a:off x="6648450" y="4976812"/>
            <a:ext cx="1676400" cy="676275"/>
          </a:xfrm>
          <a:prstGeom prst="rect">
            <a:avLst/>
          </a:prstGeom>
        </p:spPr>
      </p:pic>
    </p:spTree>
    <p:extLst>
      <p:ext uri="{BB962C8B-B14F-4D97-AF65-F5344CB8AC3E}">
        <p14:creationId xmlns:p14="http://schemas.microsoft.com/office/powerpoint/2010/main" val="192854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282350" y="173944"/>
            <a:ext cx="2785450" cy="690645"/>
          </a:xfrm>
          <a:prstGeom prst="rect">
            <a:avLst/>
          </a:prstGeom>
        </p:spPr>
      </p:pic>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LCRT + </a:t>
            </a:r>
            <a:r>
              <a:rPr lang="en-GB" dirty="0" err="1" smtClean="0">
                <a:solidFill>
                  <a:schemeClr val="accent1">
                    <a:lumMod val="75000"/>
                  </a:schemeClr>
                </a:solidFill>
              </a:rPr>
              <a:t>pCR</a:t>
            </a:r>
            <a:r>
              <a:rPr lang="en-GB" dirty="0" smtClean="0">
                <a:solidFill>
                  <a:schemeClr val="accent1">
                    <a:lumMod val="75000"/>
                  </a:schemeClr>
                </a:solidFill>
              </a:rPr>
              <a:t> rates </a:t>
            </a:r>
            <a:r>
              <a:rPr lang="en-GB" sz="2000" dirty="0" smtClean="0">
                <a:solidFill>
                  <a:schemeClr val="accent1">
                    <a:lumMod val="75000"/>
                  </a:schemeClr>
                </a:solidFill>
              </a:rPr>
              <a:t>(n=2,572)</a:t>
            </a:r>
            <a:endParaRPr lang="en-GB" sz="2000" dirty="0">
              <a:solidFill>
                <a:schemeClr val="accent1">
                  <a:lumMod val="75000"/>
                </a:schemeClr>
              </a:solidFill>
            </a:endParaRP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6" name="Content Placeholder 2"/>
          <p:cNvSpPr txBox="1">
            <a:spLocks/>
          </p:cNvSpPr>
          <p:nvPr/>
        </p:nvSpPr>
        <p:spPr>
          <a:xfrm>
            <a:off x="397452" y="1285875"/>
            <a:ext cx="5431848" cy="5124450"/>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en-GB" sz="2400" b="1" dirty="0"/>
              <a:t>Question: </a:t>
            </a:r>
            <a:r>
              <a:rPr lang="en-GB" sz="2400" dirty="0" smtClean="0"/>
              <a:t>In rectal cancer, what </a:t>
            </a:r>
            <a:r>
              <a:rPr lang="en-GB" sz="2400" dirty="0"/>
              <a:t>is the pathological complete response </a:t>
            </a:r>
            <a:r>
              <a:rPr lang="en-GB" sz="2400" dirty="0" smtClean="0"/>
              <a:t>(</a:t>
            </a:r>
            <a:r>
              <a:rPr lang="en-GB" sz="2400" dirty="0" err="1" smtClean="0"/>
              <a:t>pCR</a:t>
            </a:r>
            <a:r>
              <a:rPr lang="en-GB" sz="2400" dirty="0" smtClean="0"/>
              <a:t>) rate </a:t>
            </a:r>
            <a:r>
              <a:rPr lang="en-GB" sz="2400" dirty="0"/>
              <a:t>following </a:t>
            </a:r>
            <a:r>
              <a:rPr lang="en-GB" sz="2400" dirty="0" err="1"/>
              <a:t>neoadjuvant</a:t>
            </a:r>
            <a:r>
              <a:rPr lang="en-GB" sz="2400" dirty="0"/>
              <a:t> </a:t>
            </a:r>
            <a:r>
              <a:rPr lang="en-GB" sz="2400" dirty="0" smtClean="0"/>
              <a:t>long-course </a:t>
            </a:r>
            <a:r>
              <a:rPr lang="en-GB" sz="2400" dirty="0" err="1" smtClean="0"/>
              <a:t>chemoradiotherapy</a:t>
            </a:r>
            <a:r>
              <a:rPr lang="en-GB" sz="2400" dirty="0" smtClean="0"/>
              <a:t> (LCRT)?</a:t>
            </a:r>
          </a:p>
          <a:p>
            <a:pPr algn="just">
              <a:spcBef>
                <a:spcPts val="0"/>
              </a:spcBef>
              <a:buFont typeface="Wingdings" panose="05000000000000000000" pitchFamily="2" charset="2"/>
              <a:buChar char="§"/>
            </a:pPr>
            <a:endParaRPr lang="en-GB" sz="1000" dirty="0" smtClean="0"/>
          </a:p>
          <a:p>
            <a:pPr algn="just">
              <a:spcBef>
                <a:spcPts val="0"/>
              </a:spcBef>
              <a:buFont typeface="Wingdings" panose="05000000000000000000" pitchFamily="2" charset="2"/>
              <a:buChar char="§"/>
            </a:pPr>
            <a:r>
              <a:rPr lang="en-GB" sz="2400" b="1" dirty="0" smtClean="0"/>
              <a:t>Patients: </a:t>
            </a:r>
            <a:r>
              <a:rPr lang="en-GB" sz="2400" dirty="0" smtClean="0"/>
              <a:t>Elective </a:t>
            </a:r>
            <a:r>
              <a:rPr lang="en-GB" sz="2400" dirty="0"/>
              <a:t>rectal </a:t>
            </a:r>
            <a:r>
              <a:rPr lang="en-GB" sz="2400" dirty="0" smtClean="0"/>
              <a:t>resection.</a:t>
            </a:r>
          </a:p>
          <a:p>
            <a:pPr marL="0" indent="0" algn="just">
              <a:spcBef>
                <a:spcPts val="0"/>
              </a:spcBef>
              <a:buNone/>
            </a:pPr>
            <a:endParaRPr lang="en-GB" sz="1000" b="1" dirty="0" smtClean="0"/>
          </a:p>
          <a:p>
            <a:pPr algn="just">
              <a:spcBef>
                <a:spcPts val="0"/>
              </a:spcBef>
              <a:buFont typeface="Wingdings" panose="05000000000000000000" pitchFamily="2" charset="2"/>
              <a:buChar char="§"/>
            </a:pPr>
            <a:r>
              <a:rPr lang="en-GB" sz="2400" b="1" dirty="0" smtClean="0"/>
              <a:t>Main </a:t>
            </a:r>
            <a:r>
              <a:rPr lang="en-GB" sz="2400" b="1" dirty="0"/>
              <a:t>outcome: </a:t>
            </a:r>
            <a:r>
              <a:rPr lang="en-GB" sz="2400" dirty="0" err="1"/>
              <a:t>pCR</a:t>
            </a:r>
            <a:r>
              <a:rPr lang="en-GB" sz="2400" dirty="0"/>
              <a:t> </a:t>
            </a:r>
            <a:r>
              <a:rPr lang="en-GB" sz="2400" dirty="0" smtClean="0"/>
              <a:t>rate following LCRT.</a:t>
            </a:r>
          </a:p>
          <a:p>
            <a:pPr algn="just">
              <a:spcBef>
                <a:spcPts val="0"/>
              </a:spcBef>
              <a:buFont typeface="Wingdings" panose="05000000000000000000" pitchFamily="2" charset="2"/>
              <a:buChar char="§"/>
            </a:pPr>
            <a:endParaRPr lang="en-GB" sz="1000" b="1" dirty="0" smtClean="0"/>
          </a:p>
          <a:p>
            <a:pPr algn="just">
              <a:spcBef>
                <a:spcPts val="0"/>
              </a:spcBef>
              <a:buFont typeface="Wingdings" panose="05000000000000000000" pitchFamily="2" charset="2"/>
              <a:buChar char="§"/>
            </a:pPr>
            <a:r>
              <a:rPr lang="en-GB" sz="2400" b="1" dirty="0" smtClean="0"/>
              <a:t>Findings</a:t>
            </a:r>
            <a:r>
              <a:rPr lang="en-GB" sz="2400" b="1" dirty="0"/>
              <a:t>: </a:t>
            </a:r>
            <a:r>
              <a:rPr lang="en-GB" sz="2400" dirty="0" smtClean="0"/>
              <a:t>A quarter of patients received LCRT, of whom 10.3% had </a:t>
            </a:r>
            <a:r>
              <a:rPr lang="en-GB" sz="2400" dirty="0" err="1" smtClean="0"/>
              <a:t>pCR</a:t>
            </a:r>
            <a:r>
              <a:rPr lang="en-GB" sz="2400" dirty="0" smtClean="0"/>
              <a:t> and 35.9% had a partial pathological response. Non-operative management of rectal cancer may be possible in selected patients with LCRT. There was limited agreement between post-</a:t>
            </a:r>
            <a:r>
              <a:rPr lang="en-GB" sz="2400" dirty="0"/>
              <a:t>LCRT radiological and </a:t>
            </a:r>
            <a:r>
              <a:rPr lang="en-GB" sz="2400" dirty="0" smtClean="0"/>
              <a:t>pathological staging.</a:t>
            </a:r>
            <a:endParaRPr lang="en-GB" sz="2400" dirty="0" smtClean="0">
              <a:solidFill>
                <a:schemeClr val="accent1">
                  <a:lumMod val="75000"/>
                </a:schemeClr>
              </a:solidFill>
            </a:endParaRPr>
          </a:p>
        </p:txBody>
      </p:sp>
      <p:pic>
        <p:nvPicPr>
          <p:cNvPr id="4" name="Picture 3"/>
          <p:cNvPicPr>
            <a:picLocks noChangeAspect="1"/>
          </p:cNvPicPr>
          <p:nvPr/>
        </p:nvPicPr>
        <p:blipFill>
          <a:blip r:embed="rId5"/>
          <a:stretch>
            <a:fillRect/>
          </a:stretch>
        </p:blipFill>
        <p:spPr>
          <a:xfrm>
            <a:off x="6226752" y="1455318"/>
            <a:ext cx="2759369" cy="3164308"/>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07796641"/>
              </p:ext>
            </p:extLst>
          </p:nvPr>
        </p:nvGraphicFramePr>
        <p:xfrm>
          <a:off x="6558686" y="4814888"/>
          <a:ext cx="1047750" cy="904875"/>
        </p:xfrm>
        <a:graphic>
          <a:graphicData uri="http://schemas.openxmlformats.org/presentationml/2006/ole">
            <mc:AlternateContent xmlns:mc="http://schemas.openxmlformats.org/markup-compatibility/2006">
              <mc:Choice xmlns:v="urn:schemas-microsoft-com:vml" Requires="v">
                <p:oleObj spid="_x0000_s1041" name="Bitmap Image" r:id="rId6" imgW="1047600" imgH="905040" progId="Paint.Picture">
                  <p:embed/>
                </p:oleObj>
              </mc:Choice>
              <mc:Fallback>
                <p:oleObj name="Bitmap Image" r:id="rId6" imgW="1047600" imgH="905040" progId="Paint.Picture">
                  <p:embed/>
                  <p:pic>
                    <p:nvPicPr>
                      <p:cNvPr id="0" name=""/>
                      <p:cNvPicPr/>
                      <p:nvPr/>
                    </p:nvPicPr>
                    <p:blipFill>
                      <a:blip r:embed="rId7"/>
                      <a:stretch>
                        <a:fillRect/>
                      </a:stretch>
                    </p:blipFill>
                    <p:spPr>
                      <a:xfrm>
                        <a:off x="6558686" y="4814888"/>
                        <a:ext cx="1047750" cy="904875"/>
                      </a:xfrm>
                      <a:prstGeom prst="rect">
                        <a:avLst/>
                      </a:prstGeom>
                    </p:spPr>
                  </p:pic>
                </p:oleObj>
              </mc:Fallback>
            </mc:AlternateContent>
          </a:graphicData>
        </a:graphic>
      </p:graphicFrame>
    </p:spTree>
    <p:extLst>
      <p:ext uri="{BB962C8B-B14F-4D97-AF65-F5344CB8AC3E}">
        <p14:creationId xmlns:p14="http://schemas.microsoft.com/office/powerpoint/2010/main" val="391098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280367" y="172300"/>
            <a:ext cx="2787433" cy="692289"/>
          </a:xfrm>
          <a:prstGeom prst="rect">
            <a:avLst/>
          </a:prstGeom>
        </p:spPr>
      </p:pic>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Laparoscopy </a:t>
            </a:r>
            <a:r>
              <a:rPr lang="en-GB" sz="2000" dirty="0" smtClean="0">
                <a:solidFill>
                  <a:schemeClr val="accent1">
                    <a:lumMod val="75000"/>
                  </a:schemeClr>
                </a:solidFill>
              </a:rPr>
              <a:t>(n=3,980)</a:t>
            </a:r>
            <a:endParaRPr lang="en-GB" sz="2000" dirty="0">
              <a:solidFill>
                <a:schemeClr val="accent1">
                  <a:lumMod val="75000"/>
                </a:schemeClr>
              </a:solidFill>
            </a:endParaRP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6" name="Content Placeholder 2"/>
          <p:cNvSpPr txBox="1">
            <a:spLocks/>
          </p:cNvSpPr>
          <p:nvPr/>
        </p:nvSpPr>
        <p:spPr>
          <a:xfrm>
            <a:off x="397452" y="1285875"/>
            <a:ext cx="5431848" cy="5124450"/>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
            </a:pPr>
            <a:r>
              <a:rPr lang="en-GB" sz="2400" b="1" dirty="0"/>
              <a:t>Question: </a:t>
            </a:r>
            <a:r>
              <a:rPr lang="en-GB" sz="2400" dirty="0"/>
              <a:t>What is the safety profile of laparoscopic </a:t>
            </a:r>
            <a:r>
              <a:rPr lang="en-GB" sz="2400" dirty="0" smtClean="0"/>
              <a:t>conversion?</a:t>
            </a:r>
          </a:p>
          <a:p>
            <a:pPr algn="just">
              <a:spcBef>
                <a:spcPts val="0"/>
              </a:spcBef>
              <a:buFont typeface="Wingdings" panose="05000000000000000000" pitchFamily="2" charset="2"/>
              <a:buChar char="§"/>
            </a:pPr>
            <a:endParaRPr lang="en-GB" sz="1000" b="1" dirty="0" smtClean="0"/>
          </a:p>
          <a:p>
            <a:pPr algn="just">
              <a:spcBef>
                <a:spcPts val="0"/>
              </a:spcBef>
              <a:buFont typeface="Wingdings" panose="05000000000000000000" pitchFamily="2" charset="2"/>
              <a:buChar char="§"/>
            </a:pPr>
            <a:r>
              <a:rPr lang="en-GB" sz="2400" b="1" dirty="0" smtClean="0"/>
              <a:t>Patients</a:t>
            </a:r>
            <a:r>
              <a:rPr lang="en-GB" sz="2400" b="1" dirty="0"/>
              <a:t>: </a:t>
            </a:r>
            <a:r>
              <a:rPr lang="en-GB" sz="2400" dirty="0" smtClean="0"/>
              <a:t>Segmental </a:t>
            </a:r>
            <a:r>
              <a:rPr lang="en-GB" sz="2400" dirty="0"/>
              <a:t>colonic </a:t>
            </a:r>
            <a:r>
              <a:rPr lang="en-GB" sz="2400" dirty="0" smtClean="0"/>
              <a:t>resection (pooled </a:t>
            </a:r>
            <a:r>
              <a:rPr lang="en-GB" sz="2400" dirty="0"/>
              <a:t>2015 &amp; 2017 ESCP </a:t>
            </a:r>
            <a:r>
              <a:rPr lang="en-GB" sz="2400" dirty="0" smtClean="0"/>
              <a:t>audit).</a:t>
            </a:r>
          </a:p>
          <a:p>
            <a:pPr algn="just">
              <a:spcBef>
                <a:spcPts val="0"/>
              </a:spcBef>
              <a:buFont typeface="Wingdings" panose="05000000000000000000" pitchFamily="2" charset="2"/>
              <a:buChar char="§"/>
            </a:pPr>
            <a:endParaRPr lang="en-GB" sz="1000" b="1" dirty="0" smtClean="0"/>
          </a:p>
          <a:p>
            <a:pPr algn="just">
              <a:spcBef>
                <a:spcPts val="0"/>
              </a:spcBef>
              <a:buFont typeface="Wingdings" panose="05000000000000000000" pitchFamily="2" charset="2"/>
              <a:buChar char="§"/>
            </a:pPr>
            <a:r>
              <a:rPr lang="en-GB" sz="2400" b="1" dirty="0" smtClean="0"/>
              <a:t>Main </a:t>
            </a:r>
            <a:r>
              <a:rPr lang="en-GB" sz="2400" b="1" dirty="0"/>
              <a:t>outcome: </a:t>
            </a:r>
            <a:r>
              <a:rPr lang="en-GB" sz="2400" dirty="0"/>
              <a:t>30-day </a:t>
            </a:r>
            <a:r>
              <a:rPr lang="en-GB" sz="2400" dirty="0" err="1"/>
              <a:t>Clavien-Dindo</a:t>
            </a:r>
            <a:r>
              <a:rPr lang="en-GB" sz="2400" dirty="0"/>
              <a:t> grade 3-5 complications</a:t>
            </a:r>
            <a:r>
              <a:rPr lang="en-GB" sz="2400" dirty="0" smtClean="0"/>
              <a:t>.</a:t>
            </a:r>
          </a:p>
          <a:p>
            <a:pPr marL="0" indent="0" algn="just">
              <a:spcBef>
                <a:spcPts val="0"/>
              </a:spcBef>
              <a:buNone/>
            </a:pPr>
            <a:endParaRPr lang="en-GB" sz="1000" dirty="0"/>
          </a:p>
          <a:p>
            <a:pPr algn="just">
              <a:spcBef>
                <a:spcPts val="0"/>
              </a:spcBef>
              <a:buFont typeface="Wingdings" panose="05000000000000000000" pitchFamily="2" charset="2"/>
              <a:buChar char="§"/>
            </a:pPr>
            <a:r>
              <a:rPr lang="en-GB" sz="2400" b="1" dirty="0" smtClean="0"/>
              <a:t>Findings</a:t>
            </a:r>
            <a:r>
              <a:rPr lang="en-GB" sz="2400" b="1" dirty="0"/>
              <a:t>: </a:t>
            </a:r>
            <a:r>
              <a:rPr lang="en-GB" sz="2400" dirty="0" smtClean="0"/>
              <a:t>Two thirds of </a:t>
            </a:r>
            <a:r>
              <a:rPr lang="en-GB" sz="2400" dirty="0"/>
              <a:t>cases were started laparoscopically, of which </a:t>
            </a:r>
            <a:r>
              <a:rPr lang="en-GB" sz="2400" dirty="0" smtClean="0"/>
              <a:t>15% </a:t>
            </a:r>
            <a:r>
              <a:rPr lang="en-GB" sz="2400" dirty="0"/>
              <a:t>were converted to open. Laparoscopic conversion </a:t>
            </a:r>
            <a:r>
              <a:rPr lang="en-GB" sz="2400" dirty="0" smtClean="0"/>
              <a:t>did </a:t>
            </a:r>
            <a:r>
              <a:rPr lang="en-GB" sz="2400" dirty="0"/>
              <a:t>not place patients at increased risk of complications when compared to planned open surgery, suggesting surgeons select patients </a:t>
            </a:r>
            <a:r>
              <a:rPr lang="en-GB" sz="2400" dirty="0" smtClean="0"/>
              <a:t>appropriately.</a:t>
            </a:r>
            <a:endParaRPr lang="en-GB" sz="2400" dirty="0" smtClean="0">
              <a:solidFill>
                <a:schemeClr val="accent1">
                  <a:lumMod val="75000"/>
                </a:schemeClr>
              </a:solidFill>
            </a:endParaRPr>
          </a:p>
        </p:txBody>
      </p:sp>
      <p:pic>
        <p:nvPicPr>
          <p:cNvPr id="4" name="Picture 3"/>
          <p:cNvPicPr>
            <a:picLocks noChangeAspect="1"/>
          </p:cNvPicPr>
          <p:nvPr/>
        </p:nvPicPr>
        <p:blipFill>
          <a:blip r:embed="rId4"/>
          <a:stretch>
            <a:fillRect/>
          </a:stretch>
        </p:blipFill>
        <p:spPr>
          <a:xfrm>
            <a:off x="6116286" y="2095500"/>
            <a:ext cx="2912178" cy="3171825"/>
          </a:xfrm>
          <a:prstGeom prst="rect">
            <a:avLst/>
          </a:prstGeom>
        </p:spPr>
      </p:pic>
    </p:spTree>
    <p:extLst>
      <p:ext uri="{BB962C8B-B14F-4D97-AF65-F5344CB8AC3E}">
        <p14:creationId xmlns:p14="http://schemas.microsoft.com/office/powerpoint/2010/main" val="297201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pic>
        <p:nvPicPr>
          <p:cNvPr id="3" name="Picture 2"/>
          <p:cNvPicPr>
            <a:picLocks noChangeAspect="1"/>
          </p:cNvPicPr>
          <p:nvPr/>
        </p:nvPicPr>
        <p:blipFill>
          <a:blip r:embed="rId3"/>
          <a:stretch>
            <a:fillRect/>
          </a:stretch>
        </p:blipFill>
        <p:spPr>
          <a:xfrm>
            <a:off x="687834" y="1416369"/>
            <a:ext cx="7768331" cy="4150436"/>
          </a:xfrm>
          <a:prstGeom prst="rect">
            <a:avLst/>
          </a:prstGeom>
        </p:spPr>
      </p:pic>
      <p:sp>
        <p:nvSpPr>
          <p:cNvPr id="7" name="Title 1"/>
          <p:cNvSpPr txBox="1">
            <a:spLocks/>
          </p:cNvSpPr>
          <p:nvPr/>
        </p:nvSpPr>
        <p:spPr>
          <a:xfrm>
            <a:off x="0" y="5632189"/>
            <a:ext cx="9144000" cy="89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accent1">
                    <a:lumMod val="75000"/>
                  </a:schemeClr>
                </a:solidFill>
              </a:rPr>
              <a:t>Join our mailing list to keep up to date with future studies: </a:t>
            </a:r>
          </a:p>
          <a:p>
            <a:pPr algn="ctr"/>
            <a:r>
              <a:rPr lang="en-GB" sz="2800" b="1" dirty="0">
                <a:solidFill>
                  <a:schemeClr val="accent1">
                    <a:lumMod val="75000"/>
                  </a:schemeClr>
                </a:solidFill>
              </a:rPr>
              <a:t>https://is.gd/escp_reg</a:t>
            </a:r>
          </a:p>
        </p:txBody>
      </p:sp>
      <p:sp>
        <p:nvSpPr>
          <p:cNvPr id="4" name="Rectangle 3"/>
          <p:cNvSpPr/>
          <p:nvPr/>
        </p:nvSpPr>
        <p:spPr>
          <a:xfrm>
            <a:off x="721087" y="3956858"/>
            <a:ext cx="966398" cy="3906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ESCP audits </a:t>
            </a:r>
            <a:r>
              <a:rPr lang="en-GB" dirty="0">
                <a:solidFill>
                  <a:schemeClr val="accent1">
                    <a:lumMod val="75000"/>
                  </a:schemeClr>
                </a:solidFill>
              </a:rPr>
              <a:t>2015-17</a:t>
            </a:r>
          </a:p>
        </p:txBody>
      </p:sp>
    </p:spTree>
    <p:extLst>
      <p:ext uri="{BB962C8B-B14F-4D97-AF65-F5344CB8AC3E}">
        <p14:creationId xmlns:p14="http://schemas.microsoft.com/office/powerpoint/2010/main" val="630838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55317"/>
          </a:xfrm>
        </p:spPr>
        <p:txBody>
          <a:bodyPr/>
          <a:lstStyle/>
          <a:p>
            <a:r>
              <a:rPr lang="en-GB" dirty="0" smtClean="0">
                <a:solidFill>
                  <a:schemeClr val="accent1">
                    <a:lumMod val="75000"/>
                  </a:schemeClr>
                </a:solidFill>
              </a:rPr>
              <a:t>    2015 Right Hemicolectomy Audit</a:t>
            </a:r>
            <a:endParaRPr lang="en-GB" dirty="0">
              <a:solidFill>
                <a:schemeClr val="accent1">
                  <a:lumMod val="75000"/>
                </a:schemeClr>
              </a:solidFill>
            </a:endParaRPr>
          </a:p>
        </p:txBody>
      </p:sp>
      <p:sp>
        <p:nvSpPr>
          <p:cNvPr id="3" name="Content Placeholder 2"/>
          <p:cNvSpPr>
            <a:spLocks noGrp="1"/>
          </p:cNvSpPr>
          <p:nvPr>
            <p:ph idx="1"/>
          </p:nvPr>
        </p:nvSpPr>
        <p:spPr>
          <a:xfrm>
            <a:off x="540327" y="1825625"/>
            <a:ext cx="3399906" cy="4519352"/>
          </a:xfrm>
        </p:spPr>
        <p:txBody>
          <a:bodyPr>
            <a:normAutofit/>
          </a:bodyPr>
          <a:lstStyle/>
          <a:p>
            <a:pPr>
              <a:buFont typeface="Wingdings" panose="05000000000000000000" pitchFamily="2" charset="2"/>
              <a:buChar char="§"/>
            </a:pPr>
            <a:r>
              <a:rPr lang="en-GB" sz="2400" dirty="0" smtClean="0"/>
              <a:t>First ESCP audit</a:t>
            </a:r>
          </a:p>
          <a:p>
            <a:pPr>
              <a:buFont typeface="Wingdings" panose="05000000000000000000" pitchFamily="2" charset="2"/>
              <a:buChar char="§"/>
            </a:pPr>
            <a:r>
              <a:rPr lang="en-GB" sz="2400" dirty="0" smtClean="0"/>
              <a:t>3,208 patients </a:t>
            </a:r>
          </a:p>
          <a:p>
            <a:pPr>
              <a:buFont typeface="Wingdings" panose="05000000000000000000" pitchFamily="2" charset="2"/>
              <a:buChar char="§"/>
            </a:pPr>
            <a:r>
              <a:rPr lang="en-GB" sz="2400" dirty="0" smtClean="0"/>
              <a:t>284 centres across 38 countries</a:t>
            </a:r>
          </a:p>
          <a:p>
            <a:pPr>
              <a:buFont typeface="Wingdings" panose="05000000000000000000" pitchFamily="2" charset="2"/>
              <a:buChar char="§"/>
            </a:pPr>
            <a:r>
              <a:rPr lang="en-GB" sz="2400" dirty="0" smtClean="0"/>
              <a:t>Laparoscopy rate 54.6% </a:t>
            </a:r>
          </a:p>
          <a:p>
            <a:pPr lvl="1">
              <a:buFont typeface="Wingdings" panose="05000000000000000000" pitchFamily="2" charset="2"/>
              <a:buChar char="§"/>
            </a:pPr>
            <a:r>
              <a:rPr lang="en-GB" sz="2200" dirty="0" smtClean="0"/>
              <a:t>9.6% conversion rate</a:t>
            </a:r>
          </a:p>
          <a:p>
            <a:pPr>
              <a:buFont typeface="Wingdings" panose="05000000000000000000" pitchFamily="2" charset="2"/>
              <a:buChar char="§"/>
            </a:pPr>
            <a:r>
              <a:rPr lang="en-GB" sz="2400" dirty="0" smtClean="0"/>
              <a:t>Overall leak rate 8.1%</a:t>
            </a:r>
          </a:p>
          <a:p>
            <a:pPr>
              <a:buFont typeface="Wingdings" panose="05000000000000000000" pitchFamily="2" charset="2"/>
              <a:buChar char="§"/>
            </a:pPr>
            <a:r>
              <a:rPr lang="en-GB" sz="2400" dirty="0" smtClean="0"/>
              <a:t>30-day mortality 3.2%</a:t>
            </a:r>
          </a:p>
          <a:p>
            <a:pPr>
              <a:buFont typeface="Wingdings" panose="05000000000000000000" pitchFamily="2" charset="2"/>
              <a:buChar char="§"/>
            </a:pPr>
            <a:endParaRPr lang="en-GB" sz="1500" dirty="0"/>
          </a:p>
          <a:p>
            <a:pPr marL="0" indent="0">
              <a:buNone/>
            </a:pPr>
            <a:r>
              <a:rPr lang="en-GB" sz="2400" b="1" dirty="0" smtClean="0"/>
              <a:t>Three papers published in Colorectal Disease</a:t>
            </a:r>
            <a:endParaRPr lang="en-GB" sz="2400" b="1" dirty="0"/>
          </a:p>
        </p:txBody>
      </p:sp>
      <p:pic>
        <p:nvPicPr>
          <p:cNvPr id="6" name="Picture 5"/>
          <p:cNvPicPr>
            <a:picLocks noChangeAspect="1"/>
          </p:cNvPicPr>
          <p:nvPr/>
        </p:nvPicPr>
        <p:blipFill>
          <a:blip r:embed="rId3"/>
          <a:stretch>
            <a:fillRect/>
          </a:stretch>
        </p:blipFill>
        <p:spPr>
          <a:xfrm>
            <a:off x="4037979" y="1713515"/>
            <a:ext cx="4939766" cy="1238183"/>
          </a:xfrm>
          <a:prstGeom prst="rect">
            <a:avLst/>
          </a:prstGeom>
        </p:spPr>
      </p:pic>
      <p:pic>
        <p:nvPicPr>
          <p:cNvPr id="7" name="Picture 6"/>
          <p:cNvPicPr>
            <a:picLocks noChangeAspect="1"/>
          </p:cNvPicPr>
          <p:nvPr/>
        </p:nvPicPr>
        <p:blipFill>
          <a:blip r:embed="rId4"/>
          <a:stretch>
            <a:fillRect/>
          </a:stretch>
        </p:blipFill>
        <p:spPr>
          <a:xfrm>
            <a:off x="4037980" y="3242214"/>
            <a:ext cx="4939766" cy="1234130"/>
          </a:xfrm>
          <a:prstGeom prst="rect">
            <a:avLst/>
          </a:prstGeom>
        </p:spPr>
      </p:pic>
      <p:pic>
        <p:nvPicPr>
          <p:cNvPr id="8" name="Picture 7"/>
          <p:cNvPicPr>
            <a:picLocks noChangeAspect="1"/>
          </p:cNvPicPr>
          <p:nvPr/>
        </p:nvPicPr>
        <p:blipFill>
          <a:blip r:embed="rId5"/>
          <a:stretch>
            <a:fillRect/>
          </a:stretch>
        </p:blipFill>
        <p:spPr>
          <a:xfrm>
            <a:off x="4037979" y="4766860"/>
            <a:ext cx="4939766" cy="1428483"/>
          </a:xfrm>
          <a:prstGeom prst="rect">
            <a:avLst/>
          </a:prstGeom>
        </p:spPr>
      </p:pic>
      <p:sp>
        <p:nvSpPr>
          <p:cNvPr id="10" name="Rectangle 9"/>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Tree>
    <p:extLst>
      <p:ext uri="{BB962C8B-B14F-4D97-AF65-F5344CB8AC3E}">
        <p14:creationId xmlns:p14="http://schemas.microsoft.com/office/powerpoint/2010/main" val="1079671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123778" y="2208330"/>
            <a:ext cx="4874225" cy="3300760"/>
          </a:xfrm>
          <a:prstGeom prst="rect">
            <a:avLst/>
          </a:prstGeom>
        </p:spPr>
      </p:pic>
      <p:sp>
        <p:nvSpPr>
          <p:cNvPr id="11" name="Content Placeholder 2"/>
          <p:cNvSpPr txBox="1">
            <a:spLocks/>
          </p:cNvSpPr>
          <p:nvPr/>
        </p:nvSpPr>
        <p:spPr>
          <a:xfrm>
            <a:off x="540326" y="1825625"/>
            <a:ext cx="3562438" cy="451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t>Leverages power of an international network to </a:t>
            </a:r>
            <a:r>
              <a:rPr lang="en-GB" sz="2400" dirty="0" smtClean="0"/>
              <a:t>rapidly collect </a:t>
            </a:r>
            <a:r>
              <a:rPr lang="en-GB" sz="2400" dirty="0"/>
              <a:t>large volume of data</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t>Single corporate author</a:t>
            </a:r>
          </a:p>
          <a:p>
            <a:pPr marL="0" indent="0">
              <a:buNone/>
            </a:pPr>
            <a:r>
              <a:rPr lang="en-GB" sz="2200" b="1" dirty="0"/>
              <a:t>‘ESCP Collaborating Group’</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t>All collaborators listed as co-authors on PubMed</a:t>
            </a:r>
          </a:p>
          <a:p>
            <a:pPr marL="0" indent="0">
              <a:buNone/>
            </a:pPr>
            <a:endParaRPr lang="en-GB" sz="1500" dirty="0"/>
          </a:p>
        </p:txBody>
      </p:sp>
      <p:sp>
        <p:nvSpPr>
          <p:cNvPr id="13"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ESCP </a:t>
            </a:r>
            <a:r>
              <a:rPr lang="en-GB" dirty="0">
                <a:solidFill>
                  <a:schemeClr val="accent1">
                    <a:lumMod val="75000"/>
                  </a:schemeClr>
                </a:solidFill>
              </a:rPr>
              <a:t>collaborative authorship model</a:t>
            </a:r>
          </a:p>
        </p:txBody>
      </p:sp>
      <p:sp>
        <p:nvSpPr>
          <p:cNvPr id="6" name="Rectangle 5"/>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Tree>
    <p:extLst>
      <p:ext uri="{BB962C8B-B14F-4D97-AF65-F5344CB8AC3E}">
        <p14:creationId xmlns:p14="http://schemas.microsoft.com/office/powerpoint/2010/main" val="24757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27" y="1825625"/>
            <a:ext cx="8129848" cy="4519352"/>
          </a:xfrm>
        </p:spPr>
        <p:txBody>
          <a:bodyPr>
            <a:normAutofit/>
          </a:bodyPr>
          <a:lstStyle/>
          <a:p>
            <a:pPr>
              <a:buFont typeface="Wingdings" panose="05000000000000000000" pitchFamily="2" charset="2"/>
              <a:buChar char="§"/>
            </a:pPr>
            <a:r>
              <a:rPr lang="en-GB" sz="2400" dirty="0" smtClean="0"/>
              <a:t>Prospective, multicentre international audit.</a:t>
            </a:r>
          </a:p>
          <a:p>
            <a:pPr>
              <a:buFont typeface="Wingdings" panose="05000000000000000000" pitchFamily="2" charset="2"/>
              <a:buChar char="§"/>
            </a:pPr>
            <a:r>
              <a:rPr lang="en-GB" sz="2400" dirty="0" smtClean="0"/>
              <a:t>Any colorectal unit in the world eligible to participate.</a:t>
            </a:r>
          </a:p>
          <a:p>
            <a:pPr>
              <a:buFont typeface="Wingdings" panose="05000000000000000000" pitchFamily="2" charset="2"/>
              <a:buChar char="§"/>
            </a:pPr>
            <a:r>
              <a:rPr lang="en-GB" sz="2400" dirty="0" smtClean="0"/>
              <a:t>8-week patient inclusion window in early/mid 2017.</a:t>
            </a:r>
          </a:p>
          <a:p>
            <a:pPr>
              <a:buFont typeface="Wingdings" panose="05000000000000000000" pitchFamily="2" charset="2"/>
              <a:buChar char="§"/>
            </a:pPr>
            <a:r>
              <a:rPr lang="en-GB" sz="2400" dirty="0" smtClean="0"/>
              <a:t>All patients undergoing left sided colonic or rectal resection captured (elective/emergency, malignancy/benign disease).</a:t>
            </a:r>
          </a:p>
          <a:p>
            <a:pPr>
              <a:buFont typeface="Wingdings" panose="05000000000000000000" pitchFamily="2" charset="2"/>
              <a:buChar char="§"/>
            </a:pPr>
            <a:r>
              <a:rPr lang="en-GB" sz="2400" dirty="0" smtClean="0"/>
              <a:t>30-day follow-up.</a:t>
            </a:r>
          </a:p>
          <a:p>
            <a:pPr>
              <a:buFont typeface="Wingdings" panose="05000000000000000000" pitchFamily="2" charset="2"/>
              <a:buChar char="§"/>
            </a:pPr>
            <a:r>
              <a:rPr lang="en-GB" sz="2400" dirty="0" smtClean="0"/>
              <a:t>Main audit outcome:</a:t>
            </a:r>
          </a:p>
          <a:p>
            <a:pPr marL="0" indent="0">
              <a:buNone/>
            </a:pPr>
            <a:r>
              <a:rPr lang="en-GB" sz="2400" dirty="0" smtClean="0">
                <a:solidFill>
                  <a:schemeClr val="accent1">
                    <a:lumMod val="75000"/>
                  </a:schemeClr>
                </a:solidFill>
              </a:rPr>
              <a:t>30-day </a:t>
            </a:r>
            <a:r>
              <a:rPr lang="en-GB" sz="2400" u="sng" dirty="0" smtClean="0">
                <a:solidFill>
                  <a:schemeClr val="accent1">
                    <a:lumMod val="75000"/>
                  </a:schemeClr>
                </a:solidFill>
              </a:rPr>
              <a:t>overall</a:t>
            </a:r>
            <a:r>
              <a:rPr lang="en-GB" sz="2400" dirty="0" smtClean="0">
                <a:solidFill>
                  <a:schemeClr val="accent1">
                    <a:lumMod val="75000"/>
                  </a:schemeClr>
                </a:solidFill>
              </a:rPr>
              <a:t> anastomotic leak rate defined as proven anastomotic leak </a:t>
            </a:r>
            <a:r>
              <a:rPr lang="en-GB" sz="2400" u="sng" dirty="0" smtClean="0">
                <a:solidFill>
                  <a:schemeClr val="accent1">
                    <a:lumMod val="75000"/>
                  </a:schemeClr>
                </a:solidFill>
              </a:rPr>
              <a:t>and/or</a:t>
            </a:r>
            <a:r>
              <a:rPr lang="en-GB" sz="2400" dirty="0" smtClean="0">
                <a:solidFill>
                  <a:schemeClr val="accent1">
                    <a:lumMod val="75000"/>
                  </a:schemeClr>
                </a:solidFill>
              </a:rPr>
              <a:t> intra-abdominal/pelvic collection.</a:t>
            </a:r>
          </a:p>
        </p:txBody>
      </p:sp>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2017 </a:t>
            </a:r>
            <a:r>
              <a:rPr lang="en-GB" dirty="0">
                <a:solidFill>
                  <a:schemeClr val="accent1">
                    <a:lumMod val="75000"/>
                  </a:schemeClr>
                </a:solidFill>
              </a:rPr>
              <a:t>audit methodology</a:t>
            </a:r>
          </a:p>
        </p:txBody>
      </p:sp>
      <p:sp>
        <p:nvSpPr>
          <p:cNvPr id="5" name="Rectangle 4"/>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Tree>
    <p:extLst>
      <p:ext uri="{BB962C8B-B14F-4D97-AF65-F5344CB8AC3E}">
        <p14:creationId xmlns:p14="http://schemas.microsoft.com/office/powerpoint/2010/main" val="61080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7576" y="1321718"/>
            <a:ext cx="7048848" cy="4904855"/>
          </a:xfrm>
          <a:prstGeom prst="rect">
            <a:avLst/>
          </a:prstGeom>
        </p:spPr>
      </p:pic>
      <p:sp>
        <p:nvSpPr>
          <p:cNvPr id="8" name="TextBox 7">
            <a:extLst>
              <a:ext uri="{FF2B5EF4-FFF2-40B4-BE49-F238E27FC236}">
                <a16:creationId xmlns:a16="http://schemas.microsoft.com/office/drawing/2014/main" id="{47DC133E-3CCB-4781-8387-164F3FDB29A0}"/>
              </a:ext>
            </a:extLst>
          </p:cNvPr>
          <p:cNvSpPr txBox="1"/>
          <p:nvPr/>
        </p:nvSpPr>
        <p:spPr>
          <a:xfrm>
            <a:off x="1047576" y="2505960"/>
            <a:ext cx="3240360" cy="1200329"/>
          </a:xfrm>
          <a:prstGeom prst="rect">
            <a:avLst/>
          </a:prstGeom>
          <a:noFill/>
        </p:spPr>
        <p:txBody>
          <a:bodyPr wrap="square" rtlCol="0">
            <a:spAutoFit/>
          </a:bodyPr>
          <a:lstStyle/>
          <a:p>
            <a:r>
              <a:rPr lang="en-GB" sz="1800" b="1" dirty="0" smtClean="0">
                <a:solidFill>
                  <a:schemeClr val="accent1">
                    <a:lumMod val="75000"/>
                  </a:schemeClr>
                </a:solidFill>
              </a:rPr>
              <a:t>5641 patients</a:t>
            </a:r>
          </a:p>
          <a:p>
            <a:r>
              <a:rPr lang="en-GB" sz="1800" b="1" dirty="0" smtClean="0">
                <a:solidFill>
                  <a:schemeClr val="accent1">
                    <a:lumMod val="75000"/>
                  </a:schemeClr>
                </a:solidFill>
              </a:rPr>
              <a:t>335 centres</a:t>
            </a:r>
            <a:endParaRPr lang="en-GB" sz="1800" b="1" dirty="0">
              <a:solidFill>
                <a:schemeClr val="accent1">
                  <a:lumMod val="75000"/>
                </a:schemeClr>
              </a:solidFill>
            </a:endParaRPr>
          </a:p>
          <a:p>
            <a:r>
              <a:rPr lang="en-GB" sz="1800" b="1" dirty="0" smtClean="0">
                <a:solidFill>
                  <a:schemeClr val="accent1">
                    <a:lumMod val="75000"/>
                  </a:schemeClr>
                </a:solidFill>
              </a:rPr>
              <a:t>49 countries – of which</a:t>
            </a:r>
          </a:p>
          <a:p>
            <a:r>
              <a:rPr lang="en-GB" sz="1800" b="1" dirty="0" smtClean="0">
                <a:solidFill>
                  <a:schemeClr val="accent1">
                    <a:lumMod val="75000"/>
                  </a:schemeClr>
                </a:solidFill>
              </a:rPr>
              <a:t>15 </a:t>
            </a:r>
            <a:r>
              <a:rPr lang="en-GB" sz="1800" b="1" dirty="0">
                <a:solidFill>
                  <a:schemeClr val="accent1">
                    <a:lumMod val="75000"/>
                  </a:schemeClr>
                </a:solidFill>
              </a:rPr>
              <a:t>outside of </a:t>
            </a:r>
            <a:r>
              <a:rPr lang="en-GB" sz="1800" b="1" dirty="0" smtClean="0">
                <a:solidFill>
                  <a:schemeClr val="accent1">
                    <a:lumMod val="75000"/>
                  </a:schemeClr>
                </a:solidFill>
              </a:rPr>
              <a:t>Europe</a:t>
            </a:r>
            <a:endParaRPr lang="en-GB" sz="1800" b="1" dirty="0">
              <a:solidFill>
                <a:schemeClr val="accent1">
                  <a:lumMod val="75000"/>
                </a:schemeClr>
              </a:solidFill>
            </a:endParaRPr>
          </a:p>
        </p:txBody>
      </p:sp>
      <p:sp>
        <p:nvSpPr>
          <p:cNvPr id="10"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Participation </a:t>
            </a:r>
            <a:r>
              <a:rPr lang="en-GB" dirty="0">
                <a:solidFill>
                  <a:schemeClr val="accent1">
                    <a:lumMod val="75000"/>
                  </a:schemeClr>
                </a:solidFill>
              </a:rPr>
              <a:t>in 2017 audit</a:t>
            </a:r>
          </a:p>
        </p:txBody>
      </p:sp>
      <p:sp>
        <p:nvSpPr>
          <p:cNvPr id="6" name="Rectangle 5"/>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Tree>
    <p:extLst>
      <p:ext uri="{BB962C8B-B14F-4D97-AF65-F5344CB8AC3E}">
        <p14:creationId xmlns:p14="http://schemas.microsoft.com/office/powerpoint/2010/main" val="32393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FF00"/>
                </a:solidFill>
              </a:rPr>
              <a:t>European Society of </a:t>
            </a:r>
            <a:r>
              <a:rPr lang="en-GB" b="1" dirty="0" err="1" smtClean="0">
                <a:solidFill>
                  <a:srgbClr val="FFFF00"/>
                </a:solidFill>
              </a:rPr>
              <a:t>Coloproctology</a:t>
            </a:r>
            <a:r>
              <a:rPr lang="en-GB" b="1" dirty="0" smtClean="0">
                <a:solidFill>
                  <a:srgbClr val="FFFF00"/>
                </a:solidFill>
              </a:rPr>
              <a:t> | www.escp.eu.com | @</a:t>
            </a:r>
            <a:r>
              <a:rPr lang="en-GB" b="1" dirty="0" err="1" smtClean="0">
                <a:solidFill>
                  <a:srgbClr val="FFFF00"/>
                </a:solidFill>
              </a:rPr>
              <a:t>escp_tweets</a:t>
            </a:r>
            <a:r>
              <a:rPr lang="en-GB" b="1" dirty="0" smtClean="0">
                <a:solidFill>
                  <a:srgbClr val="FFFF00"/>
                </a:solidFill>
              </a:rPr>
              <a:t> | @</a:t>
            </a:r>
            <a:r>
              <a:rPr lang="en-GB" b="1" dirty="0" err="1" smtClean="0">
                <a:solidFill>
                  <a:srgbClr val="FFFF00"/>
                </a:solidFill>
              </a:rPr>
              <a:t>ESCP_studies</a:t>
            </a:r>
            <a:endParaRPr lang="en-GB" b="1"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4839904"/>
              </p:ext>
            </p:extLst>
          </p:nvPr>
        </p:nvGraphicFramePr>
        <p:xfrm>
          <a:off x="1317566" y="1455317"/>
          <a:ext cx="6508868" cy="4450080"/>
        </p:xfrm>
        <a:graphic>
          <a:graphicData uri="http://schemas.openxmlformats.org/drawingml/2006/table">
            <a:tbl>
              <a:tblPr firstRow="1" bandRow="1">
                <a:tableStyleId>{5C22544A-7EE6-4342-B048-85BDC9FD1C3A}</a:tableStyleId>
              </a:tblPr>
              <a:tblGrid>
                <a:gridCol w="1101437">
                  <a:extLst>
                    <a:ext uri="{9D8B030D-6E8A-4147-A177-3AD203B41FA5}">
                      <a16:colId xmlns:a16="http://schemas.microsoft.com/office/drawing/2014/main" val="2715841486"/>
                    </a:ext>
                  </a:extLst>
                </a:gridCol>
                <a:gridCol w="1936865">
                  <a:extLst>
                    <a:ext uri="{9D8B030D-6E8A-4147-A177-3AD203B41FA5}">
                      <a16:colId xmlns:a16="http://schemas.microsoft.com/office/drawing/2014/main" val="998203846"/>
                    </a:ext>
                  </a:extLst>
                </a:gridCol>
                <a:gridCol w="1735283">
                  <a:extLst>
                    <a:ext uri="{9D8B030D-6E8A-4147-A177-3AD203B41FA5}">
                      <a16:colId xmlns:a16="http://schemas.microsoft.com/office/drawing/2014/main" val="3380154457"/>
                    </a:ext>
                  </a:extLst>
                </a:gridCol>
                <a:gridCol w="1735283">
                  <a:extLst>
                    <a:ext uri="{9D8B030D-6E8A-4147-A177-3AD203B41FA5}">
                      <a16:colId xmlns:a16="http://schemas.microsoft.com/office/drawing/2014/main" val="848784860"/>
                    </a:ext>
                  </a:extLst>
                </a:gridCol>
              </a:tblGrid>
              <a:tr h="370840">
                <a:tc gridSpan="2">
                  <a:txBody>
                    <a:bodyPr/>
                    <a:lstStyle/>
                    <a:p>
                      <a:endParaRPr lang="en-GB" sz="1600" dirty="0"/>
                    </a:p>
                  </a:txBody>
                  <a:tcPr anchor="ctr"/>
                </a:tc>
                <a:tc hMerge="1">
                  <a:txBody>
                    <a:bodyPr/>
                    <a:lstStyle/>
                    <a:p>
                      <a:endParaRPr lang="en-GB" sz="1600" dirty="0"/>
                    </a:p>
                  </a:txBody>
                  <a:tcPr/>
                </a:tc>
                <a:tc>
                  <a:txBody>
                    <a:bodyPr/>
                    <a:lstStyle/>
                    <a:p>
                      <a:pPr algn="ctr"/>
                      <a:r>
                        <a:rPr lang="en-GB" sz="1600" dirty="0" smtClean="0"/>
                        <a:t>International</a:t>
                      </a:r>
                      <a:endParaRPr lang="en-GB" sz="1600" dirty="0"/>
                    </a:p>
                  </a:txBody>
                  <a:tcPr anchor="ctr"/>
                </a:tc>
                <a:tc>
                  <a:txBody>
                    <a:bodyPr/>
                    <a:lstStyle/>
                    <a:p>
                      <a:pPr algn="ctr"/>
                      <a:r>
                        <a:rPr lang="en-GB" sz="1600" dirty="0" smtClean="0"/>
                        <a:t>Local</a:t>
                      </a:r>
                      <a:endParaRPr lang="en-GB" sz="1600" dirty="0"/>
                    </a:p>
                  </a:txBody>
                  <a:tcPr anchor="ctr"/>
                </a:tc>
                <a:extLst>
                  <a:ext uri="{0D108BD9-81ED-4DB2-BD59-A6C34878D82A}">
                    <a16:rowId xmlns:a16="http://schemas.microsoft.com/office/drawing/2014/main" val="641772921"/>
                  </a:ext>
                </a:extLst>
              </a:tr>
              <a:tr h="370840">
                <a:tc>
                  <a:txBody>
                    <a:bodyPr/>
                    <a:lstStyle/>
                    <a:p>
                      <a:r>
                        <a:rPr lang="en-GB" sz="1600" dirty="0" smtClean="0"/>
                        <a:t>Age</a:t>
                      </a:r>
                      <a:endParaRPr lang="en-GB" sz="1600" dirty="0"/>
                    </a:p>
                  </a:txBody>
                  <a:tcPr anchor="ctr"/>
                </a:tc>
                <a:tc>
                  <a:txBody>
                    <a:bodyPr/>
                    <a:lstStyle/>
                    <a:p>
                      <a:r>
                        <a:rPr lang="en-GB" sz="1600" dirty="0" smtClean="0"/>
                        <a:t>Mean</a:t>
                      </a:r>
                      <a:endParaRPr lang="en-GB" sz="1600" dirty="0"/>
                    </a:p>
                  </a:txBody>
                  <a:tcPr anchor="ctr"/>
                </a:tc>
                <a:tc>
                  <a:txBody>
                    <a:bodyPr/>
                    <a:lstStyle/>
                    <a:p>
                      <a:pPr algn="ctr"/>
                      <a:r>
                        <a:rPr lang="en-GB" sz="1600" dirty="0" smtClean="0"/>
                        <a:t>65.3 years</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797953977"/>
                  </a:ext>
                </a:extLst>
              </a:tr>
              <a:tr h="370840">
                <a:tc rowSpan="2">
                  <a:txBody>
                    <a:bodyPr/>
                    <a:lstStyle/>
                    <a:p>
                      <a:r>
                        <a:rPr lang="en-GB" sz="1600" dirty="0" smtClean="0"/>
                        <a:t>Sex</a:t>
                      </a:r>
                      <a:endParaRPr lang="en-GB" sz="1600" dirty="0"/>
                    </a:p>
                  </a:txBody>
                  <a:tcPr anchor="ctr"/>
                </a:tc>
                <a:tc>
                  <a:txBody>
                    <a:bodyPr/>
                    <a:lstStyle/>
                    <a:p>
                      <a:r>
                        <a:rPr lang="en-GB" sz="1600" dirty="0" smtClean="0"/>
                        <a:t>Female</a:t>
                      </a:r>
                      <a:endParaRPr lang="en-GB" sz="1600" dirty="0"/>
                    </a:p>
                  </a:txBody>
                  <a:tcPr anchor="ctr"/>
                </a:tc>
                <a:tc>
                  <a:txBody>
                    <a:bodyPr/>
                    <a:lstStyle/>
                    <a:p>
                      <a:pPr algn="ctr"/>
                      <a:r>
                        <a:rPr lang="en-GB" sz="1600" dirty="0" smtClean="0"/>
                        <a:t>42.4%</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653858169"/>
                  </a:ext>
                </a:extLst>
              </a:tr>
              <a:tr h="370840">
                <a:tc vMerge="1">
                  <a:txBody>
                    <a:bodyPr/>
                    <a:lstStyle/>
                    <a:p>
                      <a:endParaRPr lang="en-GB" sz="1600" dirty="0"/>
                    </a:p>
                  </a:txBody>
                  <a:tcPr/>
                </a:tc>
                <a:tc>
                  <a:txBody>
                    <a:bodyPr/>
                    <a:lstStyle/>
                    <a:p>
                      <a:r>
                        <a:rPr lang="en-GB" sz="1600" dirty="0" smtClean="0"/>
                        <a:t>Male</a:t>
                      </a:r>
                      <a:endParaRPr lang="en-GB" sz="1600" dirty="0"/>
                    </a:p>
                  </a:txBody>
                  <a:tcPr anchor="ctr"/>
                </a:tc>
                <a:tc>
                  <a:txBody>
                    <a:bodyPr/>
                    <a:lstStyle/>
                    <a:p>
                      <a:pPr algn="ctr"/>
                      <a:r>
                        <a:rPr lang="en-GB" sz="1600" dirty="0" smtClean="0"/>
                        <a:t>57.6%</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2651317181"/>
                  </a:ext>
                </a:extLst>
              </a:tr>
              <a:tr h="370840">
                <a:tc rowSpan="2">
                  <a:txBody>
                    <a:bodyPr/>
                    <a:lstStyle/>
                    <a:p>
                      <a:r>
                        <a:rPr lang="en-GB" sz="1600" dirty="0" smtClean="0"/>
                        <a:t>ASA</a:t>
                      </a:r>
                      <a:endParaRPr lang="en-GB" sz="1600" dirty="0"/>
                    </a:p>
                  </a:txBody>
                  <a:tcPr anchor="ctr">
                    <a:solidFill>
                      <a:schemeClr val="accent5">
                        <a:lumMod val="20000"/>
                        <a:lumOff val="80000"/>
                      </a:schemeClr>
                    </a:solidFill>
                  </a:tcPr>
                </a:tc>
                <a:tc>
                  <a:txBody>
                    <a:bodyPr/>
                    <a:lstStyle/>
                    <a:p>
                      <a:r>
                        <a:rPr lang="en-GB" sz="1600" dirty="0" smtClean="0"/>
                        <a:t>Grade I-II*</a:t>
                      </a:r>
                      <a:endParaRPr lang="en-GB" sz="1600" dirty="0"/>
                    </a:p>
                  </a:txBody>
                  <a:tcPr anchor="ctr"/>
                </a:tc>
                <a:tc>
                  <a:txBody>
                    <a:bodyPr/>
                    <a:lstStyle/>
                    <a:p>
                      <a:pPr algn="ctr"/>
                      <a:r>
                        <a:rPr lang="en-GB" sz="1600" dirty="0" smtClean="0"/>
                        <a:t>64.7%</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596295160"/>
                  </a:ext>
                </a:extLst>
              </a:tr>
              <a:tr h="370840">
                <a:tc vMerge="1">
                  <a:txBody>
                    <a:bodyPr/>
                    <a:lstStyle/>
                    <a:p>
                      <a:endParaRPr lang="en-GB" sz="1600" dirty="0"/>
                    </a:p>
                  </a:txBody>
                  <a:tcPr/>
                </a:tc>
                <a:tc>
                  <a:txBody>
                    <a:bodyPr/>
                    <a:lstStyle/>
                    <a:p>
                      <a:r>
                        <a:rPr lang="en-GB" sz="1600" dirty="0" smtClean="0"/>
                        <a:t>Grade III-V</a:t>
                      </a:r>
                      <a:endParaRPr lang="en-GB" sz="1600" dirty="0"/>
                    </a:p>
                  </a:txBody>
                  <a:tcPr anchor="ctr"/>
                </a:tc>
                <a:tc>
                  <a:txBody>
                    <a:bodyPr/>
                    <a:lstStyle/>
                    <a:p>
                      <a:pPr algn="ctr"/>
                      <a:r>
                        <a:rPr lang="en-GB" sz="1600" dirty="0" smtClean="0"/>
                        <a:t>35.3%</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985525224"/>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Indication</a:t>
                      </a:r>
                    </a:p>
                  </a:txBody>
                  <a:tcPr anchor="ctr"/>
                </a:tc>
                <a:tc>
                  <a:txBody>
                    <a:bodyPr/>
                    <a:lstStyle/>
                    <a:p>
                      <a:r>
                        <a:rPr lang="en-GB" sz="1600" dirty="0" smtClean="0"/>
                        <a:t>Malignancy</a:t>
                      </a:r>
                      <a:endParaRPr lang="en-GB" sz="1600" dirty="0"/>
                    </a:p>
                  </a:txBody>
                  <a:tcPr anchor="ctr"/>
                </a:tc>
                <a:tc>
                  <a:txBody>
                    <a:bodyPr/>
                    <a:lstStyle/>
                    <a:p>
                      <a:pPr algn="ctr"/>
                      <a:r>
                        <a:rPr lang="en-GB" sz="1600" dirty="0" smtClean="0"/>
                        <a:t>74.1%</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520201618"/>
                  </a:ext>
                </a:extLst>
              </a:tr>
              <a:tr h="370840">
                <a:tc vMerge="1">
                  <a:txBody>
                    <a:bodyPr/>
                    <a:lstStyle/>
                    <a:p>
                      <a:endParaRPr lang="en-GB" sz="1600" dirty="0"/>
                    </a:p>
                  </a:txBody>
                  <a:tcPr/>
                </a:tc>
                <a:tc>
                  <a:txBody>
                    <a:bodyPr/>
                    <a:lstStyle/>
                    <a:p>
                      <a:r>
                        <a:rPr lang="en-GB" sz="1600" dirty="0" smtClean="0"/>
                        <a:t>Diverticular</a:t>
                      </a:r>
                      <a:r>
                        <a:rPr lang="en-GB" sz="1600" baseline="0" dirty="0" smtClean="0"/>
                        <a:t> disease</a:t>
                      </a:r>
                      <a:endParaRPr lang="en-GB" sz="1600" dirty="0"/>
                    </a:p>
                  </a:txBody>
                  <a:tcPr anchor="ctr"/>
                </a:tc>
                <a:tc>
                  <a:txBody>
                    <a:bodyPr/>
                    <a:lstStyle/>
                    <a:p>
                      <a:pPr algn="ctr"/>
                      <a:r>
                        <a:rPr lang="en-GB" sz="1600" dirty="0" smtClean="0"/>
                        <a:t>14.3%</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955323845"/>
                  </a:ext>
                </a:extLst>
              </a:tr>
              <a:tr h="370840">
                <a:tc vMerge="1">
                  <a:txBody>
                    <a:bodyPr/>
                    <a:lstStyle/>
                    <a:p>
                      <a:endParaRPr lang="en-GB" sz="1600" dirty="0"/>
                    </a:p>
                  </a:txBody>
                  <a:tcPr/>
                </a:tc>
                <a:tc>
                  <a:txBody>
                    <a:bodyPr/>
                    <a:lstStyle/>
                    <a:p>
                      <a:r>
                        <a:rPr lang="en-GB" sz="1600" dirty="0" smtClean="0"/>
                        <a:t>Other</a:t>
                      </a:r>
                      <a:endParaRPr lang="en-GB" sz="1600" dirty="0"/>
                    </a:p>
                  </a:txBody>
                  <a:tcPr anchor="ctr"/>
                </a:tc>
                <a:tc>
                  <a:txBody>
                    <a:bodyPr/>
                    <a:lstStyle/>
                    <a:p>
                      <a:pPr algn="ctr"/>
                      <a:r>
                        <a:rPr lang="en-GB" sz="1600" dirty="0" smtClean="0"/>
                        <a:t>11.6%</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098374238"/>
                  </a:ext>
                </a:extLst>
              </a:tr>
              <a:tr h="370840">
                <a:tc rowSpan="3">
                  <a:txBody>
                    <a:bodyPr/>
                    <a:lstStyle/>
                    <a:p>
                      <a:r>
                        <a:rPr lang="en-GB" sz="1600" dirty="0" smtClean="0"/>
                        <a:t>Urgency</a:t>
                      </a:r>
                      <a:endParaRPr lang="en-GB" sz="1600" dirty="0"/>
                    </a:p>
                  </a:txBody>
                  <a:tcPr anchor="ctr"/>
                </a:tc>
                <a:tc>
                  <a:txBody>
                    <a:bodyPr/>
                    <a:lstStyle/>
                    <a:p>
                      <a:r>
                        <a:rPr lang="en-GB" sz="1600" dirty="0" smtClean="0"/>
                        <a:t>Elective</a:t>
                      </a:r>
                      <a:endParaRPr lang="en-GB" sz="1600" dirty="0"/>
                    </a:p>
                  </a:txBody>
                  <a:tcPr anchor="ctr"/>
                </a:tc>
                <a:tc>
                  <a:txBody>
                    <a:bodyPr/>
                    <a:lstStyle/>
                    <a:p>
                      <a:pPr algn="ctr"/>
                      <a:r>
                        <a:rPr lang="en-GB" sz="1600" dirty="0" smtClean="0"/>
                        <a:t>79.5%</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4105250550"/>
                  </a:ext>
                </a:extLst>
              </a:tr>
              <a:tr h="370840">
                <a:tc vMerge="1">
                  <a:txBody>
                    <a:bodyPr/>
                    <a:lstStyle/>
                    <a:p>
                      <a:endParaRPr lang="en-GB" sz="1600" dirty="0"/>
                    </a:p>
                  </a:txBody>
                  <a:tcPr/>
                </a:tc>
                <a:tc>
                  <a:txBody>
                    <a:bodyPr/>
                    <a:lstStyle/>
                    <a:p>
                      <a:r>
                        <a:rPr lang="en-GB" sz="1600" dirty="0" smtClean="0"/>
                        <a:t>Expedited</a:t>
                      </a:r>
                      <a:endParaRPr lang="en-GB" sz="1600" dirty="0"/>
                    </a:p>
                  </a:txBody>
                  <a:tcPr anchor="ctr"/>
                </a:tc>
                <a:tc>
                  <a:txBody>
                    <a:bodyPr/>
                    <a:lstStyle/>
                    <a:p>
                      <a:pPr algn="ctr"/>
                      <a:r>
                        <a:rPr lang="en-GB" sz="1600" dirty="0" smtClean="0"/>
                        <a:t>10.0%</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046103110"/>
                  </a:ext>
                </a:extLst>
              </a:tr>
              <a:tr h="370840">
                <a:tc vMerge="1">
                  <a:txBody>
                    <a:bodyPr/>
                    <a:lstStyle/>
                    <a:p>
                      <a:endParaRPr lang="en-GB" sz="1600" dirty="0"/>
                    </a:p>
                  </a:txBody>
                  <a:tcPr/>
                </a:tc>
                <a:tc>
                  <a:txBody>
                    <a:bodyPr/>
                    <a:lstStyle/>
                    <a:p>
                      <a:r>
                        <a:rPr lang="en-GB" sz="1600" dirty="0" smtClean="0"/>
                        <a:t>Emergency</a:t>
                      </a:r>
                      <a:endParaRPr lang="en-GB" sz="1600" dirty="0"/>
                    </a:p>
                  </a:txBody>
                  <a:tcPr anchor="ctr"/>
                </a:tc>
                <a:tc>
                  <a:txBody>
                    <a:bodyPr/>
                    <a:lstStyle/>
                    <a:p>
                      <a:pPr algn="ctr"/>
                      <a:r>
                        <a:rPr lang="en-GB" sz="1600" dirty="0" smtClean="0"/>
                        <a:t>10.5%</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32227584"/>
                  </a:ext>
                </a:extLst>
              </a:tr>
            </a:tbl>
          </a:graphicData>
        </a:graphic>
      </p:graphicFrame>
      <p:sp>
        <p:nvSpPr>
          <p:cNvPr id="6"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Patient </a:t>
            </a:r>
            <a:r>
              <a:rPr lang="en-GB" dirty="0">
                <a:solidFill>
                  <a:schemeClr val="accent1">
                    <a:lumMod val="75000"/>
                  </a:schemeClr>
                </a:solidFill>
              </a:rPr>
              <a:t>demographics</a:t>
            </a:r>
          </a:p>
        </p:txBody>
      </p:sp>
      <p:sp>
        <p:nvSpPr>
          <p:cNvPr id="4" name="Rectangle 3"/>
          <p:cNvSpPr/>
          <p:nvPr/>
        </p:nvSpPr>
        <p:spPr>
          <a:xfrm>
            <a:off x="1317566" y="6103222"/>
            <a:ext cx="4838007" cy="224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rPr>
              <a:t>*Including 43 cases whose ASA was missing</a:t>
            </a:r>
            <a:endParaRPr lang="en-GB" sz="1000" dirty="0">
              <a:solidFill>
                <a:schemeClr val="tx1"/>
              </a:solidFill>
            </a:endParaRPr>
          </a:p>
        </p:txBody>
      </p:sp>
    </p:spTree>
    <p:extLst>
      <p:ext uri="{BB962C8B-B14F-4D97-AF65-F5344CB8AC3E}">
        <p14:creationId xmlns:p14="http://schemas.microsoft.com/office/powerpoint/2010/main" val="81434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FFF00"/>
                </a:solidFill>
              </a:rPr>
              <a:t>Euopean</a:t>
            </a:r>
            <a:r>
              <a:rPr lang="en-GB" b="1" dirty="0" smtClean="0">
                <a:solidFill>
                  <a:srgbClr val="FFFF00"/>
                </a:solidFill>
              </a:rPr>
              <a:t> Society of </a:t>
            </a:r>
            <a:r>
              <a:rPr lang="en-GB" b="1" dirty="0" err="1" smtClean="0">
                <a:solidFill>
                  <a:srgbClr val="FFFF00"/>
                </a:solidFill>
              </a:rPr>
              <a:t>Coloproctology</a:t>
            </a:r>
            <a:r>
              <a:rPr lang="en-GB" b="1" dirty="0" smtClean="0">
                <a:solidFill>
                  <a:srgbClr val="FFFF00"/>
                </a:solidFill>
              </a:rPr>
              <a:t> | www.escp.eu.com | @</a:t>
            </a:r>
            <a:r>
              <a:rPr lang="en-GB" b="1" dirty="0" err="1" smtClean="0">
                <a:solidFill>
                  <a:srgbClr val="FFFF00"/>
                </a:solidFill>
              </a:rPr>
              <a:t>escp_tweets</a:t>
            </a:r>
            <a:r>
              <a:rPr lang="en-GB" b="1" dirty="0" smtClean="0">
                <a:solidFill>
                  <a:srgbClr val="FFFF00"/>
                </a:solidFill>
              </a:rPr>
              <a:t> | @</a:t>
            </a:r>
            <a:r>
              <a:rPr lang="en-GB" b="1" dirty="0" err="1" smtClean="0">
                <a:solidFill>
                  <a:srgbClr val="FFFF00"/>
                </a:solidFill>
              </a:rPr>
              <a:t>ESCP_studies</a:t>
            </a:r>
            <a:endParaRPr lang="en-GB" b="1"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11038320"/>
              </p:ext>
            </p:extLst>
          </p:nvPr>
        </p:nvGraphicFramePr>
        <p:xfrm>
          <a:off x="951807" y="1188727"/>
          <a:ext cx="7240387" cy="5237010"/>
        </p:xfrm>
        <a:graphic>
          <a:graphicData uri="http://schemas.openxmlformats.org/drawingml/2006/table">
            <a:tbl>
              <a:tblPr firstRow="1" bandRow="1">
                <a:tableStyleId>{5C22544A-7EE6-4342-B048-85BDC9FD1C3A}</a:tableStyleId>
              </a:tblPr>
              <a:tblGrid>
                <a:gridCol w="1363288">
                  <a:extLst>
                    <a:ext uri="{9D8B030D-6E8A-4147-A177-3AD203B41FA5}">
                      <a16:colId xmlns:a16="http://schemas.microsoft.com/office/drawing/2014/main" val="2715841486"/>
                    </a:ext>
                  </a:extLst>
                </a:gridCol>
                <a:gridCol w="2673019">
                  <a:extLst>
                    <a:ext uri="{9D8B030D-6E8A-4147-A177-3AD203B41FA5}">
                      <a16:colId xmlns:a16="http://schemas.microsoft.com/office/drawing/2014/main" val="998203846"/>
                    </a:ext>
                  </a:extLst>
                </a:gridCol>
                <a:gridCol w="1602040">
                  <a:extLst>
                    <a:ext uri="{9D8B030D-6E8A-4147-A177-3AD203B41FA5}">
                      <a16:colId xmlns:a16="http://schemas.microsoft.com/office/drawing/2014/main" val="3380154457"/>
                    </a:ext>
                  </a:extLst>
                </a:gridCol>
                <a:gridCol w="1602040">
                  <a:extLst>
                    <a:ext uri="{9D8B030D-6E8A-4147-A177-3AD203B41FA5}">
                      <a16:colId xmlns:a16="http://schemas.microsoft.com/office/drawing/2014/main" val="848784860"/>
                    </a:ext>
                  </a:extLst>
                </a:gridCol>
              </a:tblGrid>
              <a:tr h="349134">
                <a:tc gridSpan="2">
                  <a:txBody>
                    <a:bodyPr/>
                    <a:lstStyle/>
                    <a:p>
                      <a:endParaRPr lang="en-GB" sz="1600" dirty="0"/>
                    </a:p>
                  </a:txBody>
                  <a:tcPr anchor="ctr"/>
                </a:tc>
                <a:tc hMerge="1">
                  <a:txBody>
                    <a:bodyPr/>
                    <a:lstStyle/>
                    <a:p>
                      <a:endParaRPr lang="en-GB" sz="1600" dirty="0"/>
                    </a:p>
                  </a:txBody>
                  <a:tcPr/>
                </a:tc>
                <a:tc>
                  <a:txBody>
                    <a:bodyPr/>
                    <a:lstStyle/>
                    <a:p>
                      <a:pPr algn="ctr"/>
                      <a:r>
                        <a:rPr lang="en-GB" sz="1600" dirty="0" smtClean="0"/>
                        <a:t>International</a:t>
                      </a:r>
                      <a:endParaRPr lang="en-GB" sz="1600" dirty="0"/>
                    </a:p>
                  </a:txBody>
                  <a:tcPr anchor="ctr"/>
                </a:tc>
                <a:tc>
                  <a:txBody>
                    <a:bodyPr/>
                    <a:lstStyle/>
                    <a:p>
                      <a:pPr algn="ctr"/>
                      <a:r>
                        <a:rPr lang="en-GB" sz="1600" dirty="0" smtClean="0"/>
                        <a:t>Local</a:t>
                      </a:r>
                      <a:endParaRPr lang="en-GB" sz="1600" dirty="0"/>
                    </a:p>
                  </a:txBody>
                  <a:tcPr anchor="ctr"/>
                </a:tc>
                <a:extLst>
                  <a:ext uri="{0D108BD9-81ED-4DB2-BD59-A6C34878D82A}">
                    <a16:rowId xmlns:a16="http://schemas.microsoft.com/office/drawing/2014/main" val="641772921"/>
                  </a:ext>
                </a:extLst>
              </a:tr>
              <a:tr h="349134">
                <a:tc rowSpan="5">
                  <a:txBody>
                    <a:bodyPr/>
                    <a:lstStyle/>
                    <a:p>
                      <a:r>
                        <a:rPr lang="en-GB" sz="1600" dirty="0" smtClean="0"/>
                        <a:t>Surgical approach</a:t>
                      </a:r>
                      <a:endParaRPr lang="en-GB" sz="1600" dirty="0"/>
                    </a:p>
                  </a:txBody>
                  <a:tcPr anchor="ctr"/>
                </a:tc>
                <a:tc>
                  <a:txBody>
                    <a:bodyPr/>
                    <a:lstStyle/>
                    <a:p>
                      <a:r>
                        <a:rPr lang="en-GB" sz="1600" dirty="0" smtClean="0"/>
                        <a:t>Open</a:t>
                      </a:r>
                      <a:endParaRPr lang="en-GB" sz="1600" dirty="0"/>
                    </a:p>
                  </a:txBody>
                  <a:tcPr anchor="ctr"/>
                </a:tc>
                <a:tc>
                  <a:txBody>
                    <a:bodyPr/>
                    <a:lstStyle/>
                    <a:p>
                      <a:pPr algn="ctr"/>
                      <a:r>
                        <a:rPr lang="en-GB" sz="1600" dirty="0" smtClean="0"/>
                        <a:t>39.5%</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797953977"/>
                  </a:ext>
                </a:extLst>
              </a:tr>
              <a:tr h="349134">
                <a:tc vMerge="1">
                  <a:txBody>
                    <a:bodyPr/>
                    <a:lstStyle/>
                    <a:p>
                      <a:endParaRPr lang="en-GB" sz="1600" dirty="0"/>
                    </a:p>
                  </a:txBody>
                  <a:tcPr/>
                </a:tc>
                <a:tc>
                  <a:txBody>
                    <a:bodyPr/>
                    <a:lstStyle/>
                    <a:p>
                      <a:r>
                        <a:rPr lang="en-GB" sz="1600" dirty="0" smtClean="0"/>
                        <a:t>Laparoscopic</a:t>
                      </a:r>
                      <a:endParaRPr lang="en-GB" sz="1600" dirty="0"/>
                    </a:p>
                  </a:txBody>
                  <a:tcPr anchor="ctr"/>
                </a:tc>
                <a:tc>
                  <a:txBody>
                    <a:bodyPr/>
                    <a:lstStyle/>
                    <a:p>
                      <a:pPr algn="ctr"/>
                      <a:r>
                        <a:rPr lang="en-GB" sz="1600" dirty="0" smtClean="0"/>
                        <a:t>47.7%</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653858169"/>
                  </a:ext>
                </a:extLst>
              </a:tr>
              <a:tr h="349134">
                <a:tc vMerge="1">
                  <a:txBody>
                    <a:bodyPr/>
                    <a:lstStyle/>
                    <a:p>
                      <a:endParaRPr lang="en-GB" sz="1600" dirty="0"/>
                    </a:p>
                  </a:txBody>
                  <a:tcPr/>
                </a:tc>
                <a:tc>
                  <a:txBody>
                    <a:bodyPr/>
                    <a:lstStyle/>
                    <a:p>
                      <a:r>
                        <a:rPr lang="en-GB" sz="1600" dirty="0" smtClean="0"/>
                        <a:t>Laparoscopic converted</a:t>
                      </a:r>
                      <a:endParaRPr lang="en-GB" sz="1600" dirty="0"/>
                    </a:p>
                  </a:txBody>
                  <a:tcPr anchor="ctr"/>
                </a:tc>
                <a:tc>
                  <a:txBody>
                    <a:bodyPr/>
                    <a:lstStyle/>
                    <a:p>
                      <a:pPr algn="ctr"/>
                      <a:r>
                        <a:rPr lang="en-GB" sz="1600" dirty="0" smtClean="0"/>
                        <a:t>8.8%</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2651317181"/>
                  </a:ext>
                </a:extLst>
              </a:tr>
              <a:tr h="349134">
                <a:tc vMerge="1">
                  <a:txBody>
                    <a:bodyPr/>
                    <a:lstStyle/>
                    <a:p>
                      <a:endParaRPr lang="en-GB" sz="1600" dirty="0"/>
                    </a:p>
                  </a:txBody>
                  <a:tcPr/>
                </a:tc>
                <a:tc>
                  <a:txBody>
                    <a:bodyPr/>
                    <a:lstStyle/>
                    <a:p>
                      <a:r>
                        <a:rPr lang="en-GB" sz="1600" dirty="0" smtClean="0"/>
                        <a:t>Robotic</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t>3.6%</a:t>
                      </a:r>
                    </a:p>
                  </a:txBody>
                  <a:tcPr anchor="ctr"/>
                </a:tc>
                <a:tc>
                  <a:txBody>
                    <a:bodyPr/>
                    <a:lstStyle/>
                    <a:p>
                      <a:pPr algn="ctr"/>
                      <a:endParaRPr lang="en-GB" sz="1600" dirty="0"/>
                    </a:p>
                  </a:txBody>
                  <a:tcPr anchor="ctr"/>
                </a:tc>
                <a:extLst>
                  <a:ext uri="{0D108BD9-81ED-4DB2-BD59-A6C34878D82A}">
                    <a16:rowId xmlns:a16="http://schemas.microsoft.com/office/drawing/2014/main" val="1596295160"/>
                  </a:ext>
                </a:extLst>
              </a:tr>
              <a:tr h="349134">
                <a:tc vMerge="1">
                  <a:txBody>
                    <a:bodyPr/>
                    <a:lstStyle/>
                    <a:p>
                      <a:endParaRPr lang="en-GB" sz="1600" dirty="0"/>
                    </a:p>
                  </a:txBody>
                  <a:tcPr/>
                </a:tc>
                <a:tc>
                  <a:txBody>
                    <a:bodyPr/>
                    <a:lstStyle/>
                    <a:p>
                      <a:r>
                        <a:rPr lang="en-GB" sz="1600" dirty="0" smtClean="0"/>
                        <a:t>Robotic converted</a:t>
                      </a:r>
                      <a:endParaRPr lang="en-GB" sz="1600" dirty="0"/>
                    </a:p>
                  </a:txBody>
                  <a:tcPr anchor="ctr"/>
                </a:tc>
                <a:tc>
                  <a:txBody>
                    <a:bodyPr/>
                    <a:lstStyle/>
                    <a:p>
                      <a:pPr algn="ctr"/>
                      <a:r>
                        <a:rPr lang="en-GB" sz="1600" dirty="0" smtClean="0"/>
                        <a:t>0.4%</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985525224"/>
                  </a:ext>
                </a:extLst>
              </a:tr>
              <a:tr h="349134">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Anastomosis</a:t>
                      </a:r>
                    </a:p>
                  </a:txBody>
                  <a:tcPr anchor="ctr"/>
                </a:tc>
                <a:tc>
                  <a:txBody>
                    <a:bodyPr/>
                    <a:lstStyle/>
                    <a:p>
                      <a:r>
                        <a:rPr lang="en-GB" sz="1600" dirty="0" err="1" smtClean="0"/>
                        <a:t>Handsewn</a:t>
                      </a:r>
                      <a:endParaRPr lang="en-GB" sz="1600" dirty="0"/>
                    </a:p>
                  </a:txBody>
                  <a:tcPr anchor="ctr"/>
                </a:tc>
                <a:tc>
                  <a:txBody>
                    <a:bodyPr/>
                    <a:lstStyle/>
                    <a:p>
                      <a:pPr algn="ctr"/>
                      <a:r>
                        <a:rPr lang="en-GB" sz="1600" dirty="0" smtClean="0"/>
                        <a:t>10.8%</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520201618"/>
                  </a:ext>
                </a:extLst>
              </a:tr>
              <a:tr h="349134">
                <a:tc vMerge="1">
                  <a:txBody>
                    <a:bodyPr/>
                    <a:lstStyle/>
                    <a:p>
                      <a:endParaRPr lang="en-GB" sz="1600" dirty="0"/>
                    </a:p>
                  </a:txBody>
                  <a:tcPr/>
                </a:tc>
                <a:tc>
                  <a:txBody>
                    <a:bodyPr/>
                    <a:lstStyle/>
                    <a:p>
                      <a:r>
                        <a:rPr lang="en-GB" sz="1600" dirty="0" smtClean="0"/>
                        <a:t>Stapled</a:t>
                      </a:r>
                      <a:endParaRPr lang="en-GB" sz="1600" dirty="0"/>
                    </a:p>
                  </a:txBody>
                  <a:tcPr anchor="ctr"/>
                </a:tc>
                <a:tc>
                  <a:txBody>
                    <a:bodyPr/>
                    <a:lstStyle/>
                    <a:p>
                      <a:pPr algn="ctr"/>
                      <a:r>
                        <a:rPr lang="en-GB" sz="1600" dirty="0" smtClean="0"/>
                        <a:t>64.5%</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955323845"/>
                  </a:ext>
                </a:extLst>
              </a:tr>
              <a:tr h="349134">
                <a:tc vMerge="1">
                  <a:txBody>
                    <a:bodyPr/>
                    <a:lstStyle/>
                    <a:p>
                      <a:endParaRPr lang="en-GB" sz="1600" dirty="0"/>
                    </a:p>
                  </a:txBody>
                  <a:tcPr/>
                </a:tc>
                <a:tc>
                  <a:txBody>
                    <a:bodyPr/>
                    <a:lstStyle/>
                    <a:p>
                      <a:r>
                        <a:rPr lang="en-GB" sz="1600" dirty="0" smtClean="0"/>
                        <a:t>None- </a:t>
                      </a:r>
                      <a:r>
                        <a:rPr lang="en-GB" sz="1600" dirty="0" err="1" smtClean="0"/>
                        <a:t>Hartmanns</a:t>
                      </a:r>
                      <a:endParaRPr lang="en-GB" sz="1600" dirty="0"/>
                    </a:p>
                  </a:txBody>
                  <a:tcPr anchor="ctr"/>
                </a:tc>
                <a:tc>
                  <a:txBody>
                    <a:bodyPr/>
                    <a:lstStyle/>
                    <a:p>
                      <a:pPr algn="ctr"/>
                      <a:r>
                        <a:rPr lang="en-GB" sz="1600" dirty="0" smtClean="0"/>
                        <a:t>15.9%</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098374238"/>
                  </a:ext>
                </a:extLst>
              </a:tr>
              <a:tr h="349134">
                <a:tc vMerge="1">
                  <a:txBody>
                    <a:bodyPr/>
                    <a:lstStyle/>
                    <a:p>
                      <a:endParaRPr lang="en-GB" sz="1600" dirty="0"/>
                    </a:p>
                  </a:txBody>
                  <a:tcPr/>
                </a:tc>
                <a:tc>
                  <a:txBody>
                    <a:bodyPr/>
                    <a:lstStyle/>
                    <a:p>
                      <a:r>
                        <a:rPr lang="en-GB" sz="1600" dirty="0" smtClean="0"/>
                        <a:t>None- </a:t>
                      </a:r>
                      <a:r>
                        <a:rPr lang="en-GB" sz="1600" dirty="0" err="1" smtClean="0"/>
                        <a:t>Intersphincteric</a:t>
                      </a:r>
                      <a:r>
                        <a:rPr lang="en-GB" sz="1600" dirty="0" smtClean="0"/>
                        <a:t> APR</a:t>
                      </a:r>
                      <a:endParaRPr lang="en-GB" sz="1600" dirty="0"/>
                    </a:p>
                  </a:txBody>
                  <a:tcPr anchor="ctr"/>
                </a:tc>
                <a:tc>
                  <a:txBody>
                    <a:bodyPr/>
                    <a:lstStyle/>
                    <a:p>
                      <a:pPr algn="ctr"/>
                      <a:r>
                        <a:rPr lang="en-GB" sz="1600" dirty="0" smtClean="0"/>
                        <a:t>2.0%</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4105250550"/>
                  </a:ext>
                </a:extLst>
              </a:tr>
              <a:tr h="349134">
                <a:tc vMerge="1">
                  <a:txBody>
                    <a:bodyPr/>
                    <a:lstStyle/>
                    <a:p>
                      <a:endParaRPr lang="en-GB" sz="1600" dirty="0"/>
                    </a:p>
                  </a:txBody>
                  <a:tcPr/>
                </a:tc>
                <a:tc>
                  <a:txBody>
                    <a:bodyPr/>
                    <a:lstStyle/>
                    <a:p>
                      <a:r>
                        <a:rPr lang="en-GB" sz="1600" dirty="0" smtClean="0"/>
                        <a:t>None-</a:t>
                      </a:r>
                      <a:r>
                        <a:rPr lang="en-GB" sz="1600" baseline="0" dirty="0" smtClean="0"/>
                        <a:t> Extra-</a:t>
                      </a:r>
                      <a:r>
                        <a:rPr lang="en-GB" sz="1600" baseline="0" dirty="0" err="1" smtClean="0"/>
                        <a:t>levator</a:t>
                      </a:r>
                      <a:r>
                        <a:rPr lang="en-GB" sz="1600" baseline="0" dirty="0" smtClean="0"/>
                        <a:t> APR</a:t>
                      </a:r>
                      <a:endParaRPr lang="en-GB" sz="1600" dirty="0"/>
                    </a:p>
                  </a:txBody>
                  <a:tcPr anchor="ctr"/>
                </a:tc>
                <a:tc>
                  <a:txBody>
                    <a:bodyPr/>
                    <a:lstStyle/>
                    <a:p>
                      <a:pPr algn="ctr"/>
                      <a:r>
                        <a:rPr lang="en-GB" sz="1600" dirty="0" smtClean="0"/>
                        <a:t>2.3%</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046103110"/>
                  </a:ext>
                </a:extLst>
              </a:tr>
              <a:tr h="349134">
                <a:tc vMerge="1">
                  <a:txBody>
                    <a:bodyPr/>
                    <a:lstStyle/>
                    <a:p>
                      <a:endParaRPr lang="en-GB" sz="1600" dirty="0"/>
                    </a:p>
                  </a:txBody>
                  <a:tcPr/>
                </a:tc>
                <a:tc>
                  <a:txBody>
                    <a:bodyPr/>
                    <a:lstStyle/>
                    <a:p>
                      <a:r>
                        <a:rPr lang="en-GB" sz="1600" dirty="0" smtClean="0"/>
                        <a:t>None-</a:t>
                      </a:r>
                      <a:r>
                        <a:rPr lang="en-GB" sz="1600" baseline="0" dirty="0" smtClean="0"/>
                        <a:t> Standard APR</a:t>
                      </a:r>
                      <a:endParaRPr lang="en-GB" sz="1600" dirty="0"/>
                    </a:p>
                  </a:txBody>
                  <a:tcPr anchor="ctr"/>
                </a:tc>
                <a:tc>
                  <a:txBody>
                    <a:bodyPr/>
                    <a:lstStyle/>
                    <a:p>
                      <a:pPr algn="ctr"/>
                      <a:r>
                        <a:rPr lang="en-GB" sz="1600" dirty="0" smtClean="0"/>
                        <a:t>4.5%</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32227584"/>
                  </a:ext>
                </a:extLst>
              </a:tr>
              <a:tr h="349134">
                <a:tc rowSpan="3">
                  <a:txBody>
                    <a:bodyPr/>
                    <a:lstStyle/>
                    <a:p>
                      <a:r>
                        <a:rPr lang="en-GB" sz="1600" dirty="0" smtClean="0"/>
                        <a:t>Anastomotic configuration</a:t>
                      </a:r>
                      <a:endParaRPr lang="en-GB" sz="1600" dirty="0"/>
                    </a:p>
                  </a:txBody>
                  <a:tcPr anchor="ctr">
                    <a:solidFill>
                      <a:schemeClr val="accent5">
                        <a:lumMod val="20000"/>
                        <a:lumOff val="80000"/>
                      </a:schemeClr>
                    </a:solidFill>
                  </a:tcPr>
                </a:tc>
                <a:tc>
                  <a:txBody>
                    <a:bodyPr/>
                    <a:lstStyle/>
                    <a:p>
                      <a:r>
                        <a:rPr lang="en-GB" sz="1600" dirty="0" smtClean="0"/>
                        <a:t>End-to-end</a:t>
                      </a:r>
                      <a:endParaRPr lang="en-GB" sz="1600" dirty="0"/>
                    </a:p>
                  </a:txBody>
                  <a:tcPr anchor="ctr"/>
                </a:tc>
                <a:tc>
                  <a:txBody>
                    <a:bodyPr/>
                    <a:lstStyle/>
                    <a:p>
                      <a:pPr algn="ctr"/>
                      <a:r>
                        <a:rPr lang="en-GB" sz="1600" dirty="0" smtClean="0"/>
                        <a:t>75.2%</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396954054"/>
                  </a:ext>
                </a:extLst>
              </a:tr>
              <a:tr h="349134">
                <a:tc vMerge="1">
                  <a:txBody>
                    <a:bodyPr/>
                    <a:lstStyle/>
                    <a:p>
                      <a:endParaRPr lang="en-GB" sz="1600" dirty="0"/>
                    </a:p>
                  </a:txBody>
                  <a:tcPr/>
                </a:tc>
                <a:tc>
                  <a:txBody>
                    <a:bodyPr/>
                    <a:lstStyle/>
                    <a:p>
                      <a:r>
                        <a:rPr lang="en-GB" sz="1600" dirty="0" smtClean="0"/>
                        <a:t>Side-to-side</a:t>
                      </a:r>
                      <a:endParaRPr lang="en-GB" sz="1600" dirty="0"/>
                    </a:p>
                  </a:txBody>
                  <a:tcPr anchor="ctr"/>
                </a:tc>
                <a:tc>
                  <a:txBody>
                    <a:bodyPr/>
                    <a:lstStyle/>
                    <a:p>
                      <a:pPr algn="ctr"/>
                      <a:r>
                        <a:rPr lang="en-GB" sz="1600" dirty="0" smtClean="0"/>
                        <a:t>8.9%</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30049540"/>
                  </a:ext>
                </a:extLst>
              </a:tr>
              <a:tr h="349134">
                <a:tc vMerge="1">
                  <a:txBody>
                    <a:bodyPr/>
                    <a:lstStyle/>
                    <a:p>
                      <a:endParaRPr lang="en-GB" sz="1600" dirty="0"/>
                    </a:p>
                  </a:txBody>
                  <a:tcPr/>
                </a:tc>
                <a:tc>
                  <a:txBody>
                    <a:bodyPr/>
                    <a:lstStyle/>
                    <a:p>
                      <a:r>
                        <a:rPr lang="en-GB" sz="1600" dirty="0" smtClean="0"/>
                        <a:t>Side-to-end</a:t>
                      </a:r>
                      <a:endParaRPr lang="en-GB" sz="1600" dirty="0"/>
                    </a:p>
                  </a:txBody>
                  <a:tcPr anchor="ctr"/>
                </a:tc>
                <a:tc>
                  <a:txBody>
                    <a:bodyPr/>
                    <a:lstStyle/>
                    <a:p>
                      <a:pPr algn="ctr"/>
                      <a:r>
                        <a:rPr lang="en-GB" sz="1600" dirty="0" smtClean="0"/>
                        <a:t>15.9%</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429745726"/>
                  </a:ext>
                </a:extLst>
              </a:tr>
            </a:tbl>
          </a:graphicData>
        </a:graphic>
      </p:graphicFrame>
      <p:sp>
        <p:nvSpPr>
          <p:cNvPr id="8"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Operative </a:t>
            </a:r>
            <a:r>
              <a:rPr lang="en-GB" dirty="0">
                <a:solidFill>
                  <a:schemeClr val="accent1">
                    <a:lumMod val="75000"/>
                  </a:schemeClr>
                </a:solidFill>
              </a:rPr>
              <a:t>details</a:t>
            </a:r>
          </a:p>
        </p:txBody>
      </p:sp>
    </p:spTree>
    <p:extLst>
      <p:ext uri="{BB962C8B-B14F-4D97-AF65-F5344CB8AC3E}">
        <p14:creationId xmlns:p14="http://schemas.microsoft.com/office/powerpoint/2010/main" val="262213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0551737"/>
              </p:ext>
            </p:extLst>
          </p:nvPr>
        </p:nvGraphicFramePr>
        <p:xfrm>
          <a:off x="947871" y="1721324"/>
          <a:ext cx="7248257" cy="3708400"/>
        </p:xfrm>
        <a:graphic>
          <a:graphicData uri="http://schemas.openxmlformats.org/drawingml/2006/table">
            <a:tbl>
              <a:tblPr firstRow="1" bandRow="1">
                <a:tableStyleId>{5C22544A-7EE6-4342-B048-85BDC9FD1C3A}</a:tableStyleId>
              </a:tblPr>
              <a:tblGrid>
                <a:gridCol w="1758143">
                  <a:extLst>
                    <a:ext uri="{9D8B030D-6E8A-4147-A177-3AD203B41FA5}">
                      <a16:colId xmlns:a16="http://schemas.microsoft.com/office/drawing/2014/main" val="2715841486"/>
                    </a:ext>
                  </a:extLst>
                </a:gridCol>
                <a:gridCol w="1629498">
                  <a:extLst>
                    <a:ext uri="{9D8B030D-6E8A-4147-A177-3AD203B41FA5}">
                      <a16:colId xmlns:a16="http://schemas.microsoft.com/office/drawing/2014/main" val="3798927319"/>
                    </a:ext>
                  </a:extLst>
                </a:gridCol>
                <a:gridCol w="1930308">
                  <a:extLst>
                    <a:ext uri="{9D8B030D-6E8A-4147-A177-3AD203B41FA5}">
                      <a16:colId xmlns:a16="http://schemas.microsoft.com/office/drawing/2014/main" val="3380154457"/>
                    </a:ext>
                  </a:extLst>
                </a:gridCol>
                <a:gridCol w="1930308">
                  <a:extLst>
                    <a:ext uri="{9D8B030D-6E8A-4147-A177-3AD203B41FA5}">
                      <a16:colId xmlns:a16="http://schemas.microsoft.com/office/drawing/2014/main" val="848784860"/>
                    </a:ext>
                  </a:extLst>
                </a:gridCol>
              </a:tblGrid>
              <a:tr h="370840">
                <a:tc gridSpan="2">
                  <a:txBody>
                    <a:bodyPr/>
                    <a:lstStyle/>
                    <a:p>
                      <a:endParaRPr lang="en-GB" sz="1600" dirty="0"/>
                    </a:p>
                  </a:txBody>
                  <a:tcPr anchor="ctr"/>
                </a:tc>
                <a:tc hMerge="1">
                  <a:txBody>
                    <a:bodyPr/>
                    <a:lstStyle/>
                    <a:p>
                      <a:endParaRPr lang="en-GB"/>
                    </a:p>
                  </a:txBody>
                  <a:tcPr/>
                </a:tc>
                <a:tc>
                  <a:txBody>
                    <a:bodyPr/>
                    <a:lstStyle/>
                    <a:p>
                      <a:pPr algn="ctr"/>
                      <a:r>
                        <a:rPr lang="en-GB" sz="1600" dirty="0" smtClean="0"/>
                        <a:t>International</a:t>
                      </a:r>
                      <a:endParaRPr lang="en-GB" sz="1600" dirty="0"/>
                    </a:p>
                  </a:txBody>
                  <a:tcPr anchor="ctr"/>
                </a:tc>
                <a:tc>
                  <a:txBody>
                    <a:bodyPr/>
                    <a:lstStyle/>
                    <a:p>
                      <a:pPr algn="ctr"/>
                      <a:r>
                        <a:rPr lang="en-GB" sz="1600" dirty="0" smtClean="0"/>
                        <a:t>Local</a:t>
                      </a:r>
                      <a:endParaRPr lang="en-GB" sz="1600" dirty="0"/>
                    </a:p>
                  </a:txBody>
                  <a:tcPr anchor="ctr"/>
                </a:tc>
                <a:extLst>
                  <a:ext uri="{0D108BD9-81ED-4DB2-BD59-A6C34878D82A}">
                    <a16:rowId xmlns:a16="http://schemas.microsoft.com/office/drawing/2014/main" val="641772921"/>
                  </a:ext>
                </a:extLst>
              </a:tr>
              <a:tr h="370840">
                <a:tc gridSpan="2">
                  <a:txBody>
                    <a:bodyPr/>
                    <a:lstStyle/>
                    <a:p>
                      <a:r>
                        <a:rPr lang="en-GB" sz="1600" b="1" dirty="0" smtClean="0">
                          <a:solidFill>
                            <a:srgbClr val="FF0000"/>
                          </a:solidFill>
                        </a:rPr>
                        <a:t>Overall</a:t>
                      </a:r>
                      <a:r>
                        <a:rPr lang="en-GB" sz="1600" b="1" baseline="0" dirty="0" smtClean="0">
                          <a:solidFill>
                            <a:srgbClr val="FF0000"/>
                          </a:solidFill>
                        </a:rPr>
                        <a:t> a</a:t>
                      </a:r>
                      <a:r>
                        <a:rPr lang="en-GB" sz="1600" b="1" dirty="0" smtClean="0">
                          <a:solidFill>
                            <a:srgbClr val="FF0000"/>
                          </a:solidFill>
                        </a:rPr>
                        <a:t>nastomotic</a:t>
                      </a:r>
                      <a:r>
                        <a:rPr lang="en-GB" sz="1600" b="1" baseline="0" dirty="0" smtClean="0">
                          <a:solidFill>
                            <a:srgbClr val="FF0000"/>
                          </a:solidFill>
                        </a:rPr>
                        <a:t> leaks*</a:t>
                      </a:r>
                      <a:endParaRPr lang="en-GB" sz="1600" b="1" dirty="0">
                        <a:solidFill>
                          <a:srgbClr val="FF0000"/>
                        </a:solidFill>
                      </a:endParaRPr>
                    </a:p>
                  </a:txBody>
                  <a:tcPr anchor="ctr"/>
                </a:tc>
                <a:tc hMerge="1">
                  <a:txBody>
                    <a:bodyPr/>
                    <a:lstStyle/>
                    <a:p>
                      <a:endParaRPr lang="en-GB"/>
                    </a:p>
                  </a:txBody>
                  <a:tcPr/>
                </a:tc>
                <a:tc>
                  <a:txBody>
                    <a:bodyPr/>
                    <a:lstStyle/>
                    <a:p>
                      <a:pPr algn="ctr"/>
                      <a:r>
                        <a:rPr lang="en-GB" sz="1600" b="1" dirty="0" smtClean="0">
                          <a:solidFill>
                            <a:srgbClr val="FF0000"/>
                          </a:solidFill>
                        </a:rPr>
                        <a:t>8.6%</a:t>
                      </a:r>
                      <a:endParaRPr lang="en-GB" sz="1600" b="1" dirty="0">
                        <a:solidFill>
                          <a:srgbClr val="FF0000"/>
                        </a:solidFill>
                      </a:endParaRPr>
                    </a:p>
                  </a:txBody>
                  <a:tcPr anchor="ctr"/>
                </a:tc>
                <a:tc>
                  <a:txBody>
                    <a:bodyPr/>
                    <a:lstStyle/>
                    <a:p>
                      <a:pPr algn="ctr"/>
                      <a:endParaRPr lang="en-GB" sz="1600" b="1" dirty="0">
                        <a:solidFill>
                          <a:srgbClr val="FF0000"/>
                        </a:solidFill>
                      </a:endParaRPr>
                    </a:p>
                  </a:txBody>
                  <a:tcPr anchor="ctr"/>
                </a:tc>
                <a:extLst>
                  <a:ext uri="{0D108BD9-81ED-4DB2-BD59-A6C34878D82A}">
                    <a16:rowId xmlns:a16="http://schemas.microsoft.com/office/drawing/2014/main" val="797953977"/>
                  </a:ext>
                </a:extLst>
              </a:tr>
              <a:tr h="370840">
                <a:tc gridSpan="2">
                  <a:txBody>
                    <a:bodyPr/>
                    <a:lstStyle/>
                    <a:p>
                      <a:r>
                        <a:rPr lang="en-GB" sz="1600" dirty="0" smtClean="0"/>
                        <a:t>‘Proven’ </a:t>
                      </a:r>
                      <a:r>
                        <a:rPr lang="en-GB" sz="1600" baseline="0" dirty="0" smtClean="0"/>
                        <a:t>a</a:t>
                      </a:r>
                      <a:r>
                        <a:rPr lang="en-GB" sz="1600" dirty="0" smtClean="0"/>
                        <a:t>nastomotic</a:t>
                      </a:r>
                      <a:r>
                        <a:rPr lang="en-GB" sz="1600" baseline="0" dirty="0" smtClean="0"/>
                        <a:t> leaks</a:t>
                      </a:r>
                      <a:endParaRPr lang="en-GB" sz="1600" dirty="0"/>
                    </a:p>
                  </a:txBody>
                  <a:tcPr anchor="ctr"/>
                </a:tc>
                <a:tc hMerge="1">
                  <a:txBody>
                    <a:bodyPr/>
                    <a:lstStyle/>
                    <a:p>
                      <a:endParaRPr lang="en-GB"/>
                    </a:p>
                  </a:txBody>
                  <a:tcPr/>
                </a:tc>
                <a:tc>
                  <a:txBody>
                    <a:bodyPr/>
                    <a:lstStyle/>
                    <a:p>
                      <a:pPr algn="ctr"/>
                      <a:r>
                        <a:rPr lang="en-GB" sz="1600" dirty="0" smtClean="0">
                          <a:solidFill>
                            <a:schemeClr val="tx1"/>
                          </a:solidFill>
                        </a:rPr>
                        <a:t>7.3%</a:t>
                      </a:r>
                      <a:endParaRPr lang="en-GB" sz="1600" dirty="0">
                        <a:solidFill>
                          <a:schemeClr val="tx1"/>
                        </a:solidFill>
                      </a:endParaRPr>
                    </a:p>
                  </a:txBody>
                  <a:tcPr anchor="ctr"/>
                </a:tc>
                <a:tc>
                  <a:txBody>
                    <a:bodyPr/>
                    <a:lstStyle/>
                    <a:p>
                      <a:pPr algn="ctr"/>
                      <a:endParaRPr lang="en-GB" sz="1600" dirty="0"/>
                    </a:p>
                  </a:txBody>
                  <a:tcPr anchor="ctr"/>
                </a:tc>
                <a:extLst>
                  <a:ext uri="{0D108BD9-81ED-4DB2-BD59-A6C34878D82A}">
                    <a16:rowId xmlns:a16="http://schemas.microsoft.com/office/drawing/2014/main" val="1653858169"/>
                  </a:ext>
                </a:extLst>
              </a:tr>
              <a:tr h="370840">
                <a:tc rowSpan="3">
                  <a:txBody>
                    <a:bodyPr/>
                    <a:lstStyle/>
                    <a:p>
                      <a:r>
                        <a:rPr lang="en-GB" sz="1600" dirty="0" smtClean="0"/>
                        <a:t>Complications (</a:t>
                      </a:r>
                      <a:r>
                        <a:rPr lang="en-GB" sz="1600" dirty="0" err="1" smtClean="0"/>
                        <a:t>Clavien-Dindo</a:t>
                      </a:r>
                      <a:r>
                        <a:rPr lang="en-GB" sz="1600" dirty="0" smtClean="0"/>
                        <a:t>)</a:t>
                      </a:r>
                      <a:endParaRPr lang="en-GB" sz="1600" dirty="0"/>
                    </a:p>
                  </a:txBody>
                  <a:tcPr anchor="ctr">
                    <a:solidFill>
                      <a:schemeClr val="accent5">
                        <a:lumMod val="20000"/>
                        <a:lumOff val="80000"/>
                      </a:schemeClr>
                    </a:solidFill>
                  </a:tcPr>
                </a:tc>
                <a:tc>
                  <a:txBody>
                    <a:bodyPr/>
                    <a:lstStyle/>
                    <a:p>
                      <a:r>
                        <a:rPr lang="en-GB" sz="1600" dirty="0" smtClean="0"/>
                        <a:t>None</a:t>
                      </a:r>
                      <a:endParaRPr lang="en-GB" sz="1600" dirty="0"/>
                    </a:p>
                  </a:txBody>
                  <a:tcPr anchor="ctr"/>
                </a:tc>
                <a:tc>
                  <a:txBody>
                    <a:bodyPr/>
                    <a:lstStyle/>
                    <a:p>
                      <a:pPr algn="ctr"/>
                      <a:r>
                        <a:rPr lang="en-GB" sz="1600" dirty="0" smtClean="0"/>
                        <a:t>61.7%</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1596295160"/>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nchor="ctr"/>
                </a:tc>
                <a:tc>
                  <a:txBody>
                    <a:bodyPr/>
                    <a:lstStyle/>
                    <a:p>
                      <a:r>
                        <a:rPr lang="en-GB" sz="1600" dirty="0" smtClean="0"/>
                        <a:t>CD</a:t>
                      </a:r>
                      <a:r>
                        <a:rPr lang="en-GB" sz="1600" baseline="0" dirty="0" smtClean="0"/>
                        <a:t> grade I-II</a:t>
                      </a:r>
                      <a:endParaRPr lang="en-GB" sz="1600" dirty="0"/>
                    </a:p>
                  </a:txBody>
                  <a:tcPr anchor="ctr"/>
                </a:tc>
                <a:tc>
                  <a:txBody>
                    <a:bodyPr/>
                    <a:lstStyle/>
                    <a:p>
                      <a:pPr algn="ctr"/>
                      <a:r>
                        <a:rPr lang="en-GB" sz="1600" dirty="0" smtClean="0"/>
                        <a:t>24.4%</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52020161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CD</a:t>
                      </a:r>
                      <a:r>
                        <a:rPr lang="en-GB" sz="1600" baseline="0" dirty="0" smtClean="0"/>
                        <a:t> grade III-V</a:t>
                      </a:r>
                      <a:endParaRPr lang="en-GB" sz="1600" dirty="0" smtClean="0"/>
                    </a:p>
                  </a:txBody>
                  <a:tcPr anchor="ctr"/>
                </a:tc>
                <a:tc>
                  <a:txBody>
                    <a:bodyPr/>
                    <a:lstStyle/>
                    <a:p>
                      <a:pPr algn="ctr"/>
                      <a:r>
                        <a:rPr lang="en-GB" sz="1600" dirty="0" smtClean="0"/>
                        <a:t>13.9%</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367462037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Re-operation rate</a:t>
                      </a:r>
                    </a:p>
                  </a:txBody>
                  <a:tcPr anchor="ctr"/>
                </a:tc>
                <a:tc hMerge="1">
                  <a:txBody>
                    <a:bodyPr/>
                    <a:lstStyle/>
                    <a:p>
                      <a:endParaRPr lang="en-GB"/>
                    </a:p>
                  </a:txBody>
                  <a:tcPr/>
                </a:tc>
                <a:tc>
                  <a:txBody>
                    <a:bodyPr/>
                    <a:lstStyle/>
                    <a:p>
                      <a:pPr algn="ctr"/>
                      <a:r>
                        <a:rPr lang="en-GB" sz="1600" dirty="0" smtClean="0">
                          <a:solidFill>
                            <a:schemeClr val="tx1"/>
                          </a:solidFill>
                        </a:rPr>
                        <a:t>8.8%</a:t>
                      </a:r>
                      <a:endParaRPr lang="en-GB" sz="1600" dirty="0">
                        <a:solidFill>
                          <a:schemeClr val="tx1"/>
                        </a:solidFill>
                      </a:endParaRPr>
                    </a:p>
                  </a:txBody>
                  <a:tcPr anchor="ctr"/>
                </a:tc>
                <a:tc>
                  <a:txBody>
                    <a:bodyPr/>
                    <a:lstStyle/>
                    <a:p>
                      <a:pPr algn="ctr"/>
                      <a:endParaRPr lang="en-GB" sz="1600" dirty="0"/>
                    </a:p>
                  </a:txBody>
                  <a:tcPr anchor="ctr"/>
                </a:tc>
                <a:extLst>
                  <a:ext uri="{0D108BD9-81ED-4DB2-BD59-A6C34878D82A}">
                    <a16:rowId xmlns:a16="http://schemas.microsoft.com/office/drawing/2014/main" val="337054581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Re-admission rate</a:t>
                      </a:r>
                    </a:p>
                  </a:txBody>
                  <a:tcPr anchor="ctr"/>
                </a:tc>
                <a:tc hMerge="1">
                  <a:txBody>
                    <a:bodyPr/>
                    <a:lstStyle/>
                    <a:p>
                      <a:endParaRPr lang="en-GB"/>
                    </a:p>
                  </a:txBody>
                  <a:tcPr/>
                </a:tc>
                <a:tc>
                  <a:txBody>
                    <a:bodyPr/>
                    <a:lstStyle/>
                    <a:p>
                      <a:pPr algn="ctr"/>
                      <a:r>
                        <a:rPr lang="en-GB" sz="1600" dirty="0" smtClean="0">
                          <a:solidFill>
                            <a:schemeClr val="tx1"/>
                          </a:solidFill>
                        </a:rPr>
                        <a:t>6.7%</a:t>
                      </a:r>
                      <a:endParaRPr lang="en-GB" sz="1600" dirty="0">
                        <a:solidFill>
                          <a:schemeClr val="tx1"/>
                        </a:solidFill>
                      </a:endParaRPr>
                    </a:p>
                  </a:txBody>
                  <a:tcPr anchor="ctr"/>
                </a:tc>
                <a:tc>
                  <a:txBody>
                    <a:bodyPr/>
                    <a:lstStyle/>
                    <a:p>
                      <a:pPr algn="ctr"/>
                      <a:endParaRPr lang="en-GB" sz="1600" dirty="0"/>
                    </a:p>
                  </a:txBody>
                  <a:tcPr anchor="ctr"/>
                </a:tc>
                <a:extLst>
                  <a:ext uri="{0D108BD9-81ED-4DB2-BD59-A6C34878D82A}">
                    <a16:rowId xmlns:a16="http://schemas.microsoft.com/office/drawing/2014/main" val="395408921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Mortality rate</a:t>
                      </a:r>
                    </a:p>
                  </a:txBody>
                  <a:tcPr anchor="ctr"/>
                </a:tc>
                <a:tc hMerge="1">
                  <a:txBody>
                    <a:bodyPr/>
                    <a:lstStyle/>
                    <a:p>
                      <a:endParaRPr lang="en-GB"/>
                    </a:p>
                  </a:txBody>
                  <a:tcPr/>
                </a:tc>
                <a:tc>
                  <a:txBody>
                    <a:bodyPr/>
                    <a:lstStyle/>
                    <a:p>
                      <a:pPr algn="ctr"/>
                      <a:r>
                        <a:rPr lang="en-GB" sz="1600" dirty="0" smtClean="0"/>
                        <a:t>2.1%</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4065793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Length</a:t>
                      </a:r>
                      <a:r>
                        <a:rPr lang="en-GB" sz="1600" baseline="0" dirty="0" smtClean="0"/>
                        <a:t> of stay</a:t>
                      </a:r>
                      <a:endParaRPr lang="en-GB" sz="16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Mean</a:t>
                      </a:r>
                    </a:p>
                  </a:txBody>
                  <a:tcPr anchor="ctr"/>
                </a:tc>
                <a:tc>
                  <a:txBody>
                    <a:bodyPr/>
                    <a:lstStyle/>
                    <a:p>
                      <a:pPr algn="ctr"/>
                      <a:r>
                        <a:rPr lang="en-GB" sz="1600" dirty="0" smtClean="0"/>
                        <a:t>9.4 days</a:t>
                      </a: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352420543"/>
                  </a:ext>
                </a:extLst>
              </a:tr>
            </a:tbl>
          </a:graphicData>
        </a:graphic>
      </p:graphicFrame>
      <p:sp>
        <p:nvSpPr>
          <p:cNvPr id="6"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Patient outcomes</a:t>
            </a:r>
            <a:endParaRPr lang="en-GB" dirty="0">
              <a:solidFill>
                <a:schemeClr val="accent1">
                  <a:lumMod val="75000"/>
                </a:schemeClr>
              </a:solidFill>
            </a:endParaRPr>
          </a:p>
        </p:txBody>
      </p:sp>
      <p:sp>
        <p:nvSpPr>
          <p:cNvPr id="7" name="Rectangle 6"/>
          <p:cNvSpPr/>
          <p:nvPr/>
        </p:nvSpPr>
        <p:spPr>
          <a:xfrm>
            <a:off x="0" y="6525491"/>
            <a:ext cx="9144000" cy="33250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FFFF00"/>
                </a:solidFill>
              </a:rPr>
              <a:t>European Society of </a:t>
            </a:r>
            <a:r>
              <a:rPr lang="en-GB" sz="1500" b="1" dirty="0" err="1" smtClean="0">
                <a:solidFill>
                  <a:srgbClr val="FFFF00"/>
                </a:solidFill>
              </a:rPr>
              <a:t>Coloproctology</a:t>
            </a:r>
            <a:r>
              <a:rPr lang="en-GB" sz="1500" b="1" dirty="0" smtClean="0">
                <a:solidFill>
                  <a:srgbClr val="FFFF00"/>
                </a:solidFill>
              </a:rPr>
              <a:t> | www.escp.eu.com | @</a:t>
            </a:r>
            <a:r>
              <a:rPr lang="en-GB" sz="1500" b="1" dirty="0" err="1" smtClean="0">
                <a:solidFill>
                  <a:srgbClr val="FFFF00"/>
                </a:solidFill>
              </a:rPr>
              <a:t>escp_tweets</a:t>
            </a:r>
            <a:r>
              <a:rPr lang="en-GB" sz="1500" b="1" dirty="0" smtClean="0">
                <a:solidFill>
                  <a:srgbClr val="FFFF00"/>
                </a:solidFill>
              </a:rPr>
              <a:t> | @</a:t>
            </a:r>
            <a:r>
              <a:rPr lang="en-GB" sz="1500" b="1" dirty="0" err="1" smtClean="0">
                <a:solidFill>
                  <a:srgbClr val="FFFF00"/>
                </a:solidFill>
              </a:rPr>
              <a:t>ESCP_studies</a:t>
            </a:r>
            <a:r>
              <a:rPr lang="en-GB" sz="1500" b="1" dirty="0" smtClean="0">
                <a:solidFill>
                  <a:srgbClr val="FFFF00"/>
                </a:solidFill>
              </a:rPr>
              <a:t> | #ESCP2017audit</a:t>
            </a:r>
            <a:endParaRPr lang="en-GB" sz="1500" b="1" dirty="0">
              <a:solidFill>
                <a:srgbClr val="FFFF00"/>
              </a:solidFill>
            </a:endParaRPr>
          </a:p>
        </p:txBody>
      </p:sp>
      <p:sp>
        <p:nvSpPr>
          <p:cNvPr id="2" name="TextBox 1"/>
          <p:cNvSpPr txBox="1"/>
          <p:nvPr/>
        </p:nvSpPr>
        <p:spPr>
          <a:xfrm>
            <a:off x="948939" y="5764139"/>
            <a:ext cx="4301904" cy="369332"/>
          </a:xfrm>
          <a:prstGeom prst="rect">
            <a:avLst/>
          </a:prstGeom>
          <a:noFill/>
        </p:spPr>
        <p:txBody>
          <a:bodyPr wrap="none" rtlCol="0">
            <a:spAutoFit/>
          </a:bodyPr>
          <a:lstStyle/>
          <a:p>
            <a:r>
              <a:rPr lang="en-US" i="1" dirty="0" smtClean="0"/>
              <a:t>*main outcome measure for the 2017 audit</a:t>
            </a:r>
            <a:endParaRPr lang="en-US" i="1" dirty="0"/>
          </a:p>
        </p:txBody>
      </p:sp>
    </p:spTree>
    <p:extLst>
      <p:ext uri="{BB962C8B-B14F-4D97-AF65-F5344CB8AC3E}">
        <p14:creationId xmlns:p14="http://schemas.microsoft.com/office/powerpoint/2010/main" val="92031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455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chemeClr val="accent1">
                    <a:lumMod val="75000"/>
                  </a:schemeClr>
                </a:solidFill>
              </a:rPr>
              <a:t>    Colorectal Disease special edition</a:t>
            </a:r>
            <a:endParaRPr lang="en-GB"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603626" y="1095808"/>
            <a:ext cx="3976687" cy="1171149"/>
          </a:xfrm>
          <a:prstGeom prst="rect">
            <a:avLst/>
          </a:prstGeom>
        </p:spPr>
      </p:pic>
      <p:pic>
        <p:nvPicPr>
          <p:cNvPr id="3" name="Picture 2"/>
          <p:cNvPicPr>
            <a:picLocks noChangeAspect="1"/>
          </p:cNvPicPr>
          <p:nvPr/>
        </p:nvPicPr>
        <p:blipFill>
          <a:blip r:embed="rId4"/>
          <a:stretch>
            <a:fillRect/>
          </a:stretch>
        </p:blipFill>
        <p:spPr>
          <a:xfrm>
            <a:off x="603626" y="2396081"/>
            <a:ext cx="3976687" cy="1000691"/>
          </a:xfrm>
          <a:prstGeom prst="rect">
            <a:avLst/>
          </a:prstGeom>
        </p:spPr>
      </p:pic>
      <p:pic>
        <p:nvPicPr>
          <p:cNvPr id="4" name="Picture 3"/>
          <p:cNvPicPr>
            <a:picLocks noChangeAspect="1"/>
          </p:cNvPicPr>
          <p:nvPr/>
        </p:nvPicPr>
        <p:blipFill>
          <a:blip r:embed="rId5"/>
          <a:stretch>
            <a:fillRect/>
          </a:stretch>
        </p:blipFill>
        <p:spPr>
          <a:xfrm>
            <a:off x="603626" y="3525897"/>
            <a:ext cx="3976687" cy="990912"/>
          </a:xfrm>
          <a:prstGeom prst="rect">
            <a:avLst/>
          </a:prstGeom>
        </p:spPr>
      </p:pic>
      <p:pic>
        <p:nvPicPr>
          <p:cNvPr id="7" name="Picture 6"/>
          <p:cNvPicPr>
            <a:picLocks noChangeAspect="1"/>
          </p:cNvPicPr>
          <p:nvPr/>
        </p:nvPicPr>
        <p:blipFill>
          <a:blip r:embed="rId6"/>
          <a:stretch>
            <a:fillRect/>
          </a:stretch>
        </p:blipFill>
        <p:spPr>
          <a:xfrm>
            <a:off x="603626" y="4645934"/>
            <a:ext cx="3976687" cy="986009"/>
          </a:xfrm>
          <a:prstGeom prst="rect">
            <a:avLst/>
          </a:prstGeom>
        </p:spPr>
      </p:pic>
      <p:pic>
        <p:nvPicPr>
          <p:cNvPr id="8" name="Picture 7"/>
          <p:cNvPicPr>
            <a:picLocks noChangeAspect="1"/>
          </p:cNvPicPr>
          <p:nvPr/>
        </p:nvPicPr>
        <p:blipFill>
          <a:blip r:embed="rId7"/>
          <a:stretch>
            <a:fillRect/>
          </a:stretch>
        </p:blipFill>
        <p:spPr>
          <a:xfrm>
            <a:off x="603626" y="5761068"/>
            <a:ext cx="3976687" cy="987653"/>
          </a:xfrm>
          <a:prstGeom prst="rect">
            <a:avLst/>
          </a:prstGeom>
        </p:spPr>
      </p:pic>
      <p:pic>
        <p:nvPicPr>
          <p:cNvPr id="5" name="Picture 4"/>
          <p:cNvPicPr>
            <a:picLocks noChangeAspect="1"/>
          </p:cNvPicPr>
          <p:nvPr/>
        </p:nvPicPr>
        <p:blipFill>
          <a:blip r:embed="rId8"/>
          <a:stretch>
            <a:fillRect/>
          </a:stretch>
        </p:blipFill>
        <p:spPr>
          <a:xfrm>
            <a:off x="4799994" y="1199584"/>
            <a:ext cx="4124325" cy="5444362"/>
          </a:xfrm>
          <a:prstGeom prst="rect">
            <a:avLst/>
          </a:prstGeom>
        </p:spPr>
      </p:pic>
    </p:spTree>
    <p:extLst>
      <p:ext uri="{BB962C8B-B14F-4D97-AF65-F5344CB8AC3E}">
        <p14:creationId xmlns:p14="http://schemas.microsoft.com/office/powerpoint/2010/main" val="918765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1834</Words>
  <Application>Microsoft Office PowerPoint</Application>
  <PresentationFormat>On-screen Show (4:3)</PresentationFormat>
  <Paragraphs>243</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Mangal</vt:lpstr>
      <vt:lpstr>Wingdings</vt:lpstr>
      <vt:lpstr>Office Theme</vt:lpstr>
      <vt:lpstr>Bitmap Image</vt:lpstr>
      <vt:lpstr>PowerPoint Presentation</vt:lpstr>
      <vt:lpstr>    2015 Right Hemicolectomy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ESCP</dc:title>
  <dc:creator>Dmitri Nepogodiev (Institute of Cancer and Genomic Sciences)</dc:creator>
  <cp:lastModifiedBy>Dmitri Nepogodiev (Institute of Cancer and Genomic Sciences)</cp:lastModifiedBy>
  <cp:revision>57</cp:revision>
  <dcterms:created xsi:type="dcterms:W3CDTF">2018-09-18T14:45:15Z</dcterms:created>
  <dcterms:modified xsi:type="dcterms:W3CDTF">2018-09-21T18:01:52Z</dcterms:modified>
</cp:coreProperties>
</file>